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8.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8.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0"/>
  </p:notesMasterIdLst>
  <p:sldIdLst>
    <p:sldId id="256" r:id="rId2"/>
    <p:sldId id="257" r:id="rId3"/>
    <p:sldId id="258" r:id="rId4"/>
    <p:sldId id="259" r:id="rId5"/>
    <p:sldId id="260" r:id="rId6"/>
    <p:sldId id="261" r:id="rId7"/>
    <p:sldId id="263" r:id="rId9"/>
  </p:sldIdLst>
  <p:sldSz cx="14630400" cy="8229600"/>
  <p:notesSz cx="8229600" cy="14630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9" d="100"/>
          <a:sy n="69" d="100"/>
        </p:scale>
        <p:origin x="677"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10" Type="http://schemas.openxmlformats.org/officeDocument/2006/relationships/notesMaster" Target="notesMasters/notesMaster1.xml"/><Relationship Id="rId11" Type="http://schemas.openxmlformats.org/officeDocument/2006/relationships/presProps" Target="presProps.xml"/><Relationship Id="rId12" Type="http://schemas.openxmlformats.org/officeDocument/2006/relationships/viewProps" Target="viewProps.xml"/><Relationship Id="rId13" Type="http://schemas.openxmlformats.org/officeDocument/2006/relationships/theme" Target="theme/theme1.xml"/><Relationship Id="rId14" Type="http://schemas.openxmlformats.org/officeDocument/2006/relationships/tableStyles" Target="tableStyles.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028311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MASTER_SLIDE">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2.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10" Type="http://schemas.openxmlformats.org/officeDocument/2006/relationships/image" Target="../media/image10.png"/><Relationship Id="rId11" Type="http://schemas.openxmlformats.org/officeDocument/2006/relationships/image" Target="../media/image11.png"/><Relationship Id="rId2" Type="http://schemas.openxmlformats.org/officeDocument/2006/relationships/notesSlide" Target="../notesSlides/notesSlide2.xml"/><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png"/><Relationship Id="rId7" Type="http://schemas.openxmlformats.org/officeDocument/2006/relationships/image" Target="../media/image7.png"/><Relationship Id="rId8" Type="http://schemas.openxmlformats.org/officeDocument/2006/relationships/image" Target="../media/image8.png"/><Relationship Id="rId9" Type="http://schemas.openxmlformats.org/officeDocument/2006/relationships/image" Target="../media/image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1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png"/><Relationship Id="rId4" Type="http://schemas.openxmlformats.org/officeDocument/2006/relationships/image" Target="../media/image15.png"/><Relationship Id="rId5" Type="http://schemas.openxmlformats.org/officeDocument/2006/relationships/image" Target="../media/image16.png"/><Relationship Id="rId6" Type="http://schemas.openxmlformats.org/officeDocument/2006/relationships/image" Target="../media/image1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10" Type="http://schemas.openxmlformats.org/officeDocument/2006/relationships/image" Target="../media/image24.png"/><Relationship Id="rId2" Type="http://schemas.openxmlformats.org/officeDocument/2006/relationships/notesSlide" Target="../notesSlides/notesSlide5.xml"/><Relationship Id="rId3" Type="http://schemas.openxmlformats.org/officeDocument/2006/relationships/image" Target="../media/image2.png"/><Relationship Id="rId4" Type="http://schemas.openxmlformats.org/officeDocument/2006/relationships/image" Target="../media/image18.png"/><Relationship Id="rId5" Type="http://schemas.openxmlformats.org/officeDocument/2006/relationships/image" Target="../media/image19.png"/><Relationship Id="rId6" Type="http://schemas.openxmlformats.org/officeDocument/2006/relationships/image" Target="../media/image20.png"/><Relationship Id="rId7" Type="http://schemas.openxmlformats.org/officeDocument/2006/relationships/image" Target="../media/image21.png"/><Relationship Id="rId8" Type="http://schemas.openxmlformats.org/officeDocument/2006/relationships/image" Target="../media/image22.png"/><Relationship Id="rId9" Type="http://schemas.openxmlformats.org/officeDocument/2006/relationships/image" Target="../media/image2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2.png"/><Relationship Id="rId4" Type="http://schemas.openxmlformats.org/officeDocument/2006/relationships/image" Target="../media/image25.png"/><Relationship Id="rId5" Type="http://schemas.openxmlformats.org/officeDocument/2006/relationships/image" Target="../media/image26.png"/><Relationship Id="rId6" Type="http://schemas.openxmlformats.org/officeDocument/2006/relationships/image" Target="../media/image2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png"/><Relationship Id="rId4" Type="http://schemas.openxmlformats.org/officeDocument/2006/relationships/image" Target="../media/image29.png"/><Relationship Id="rId5" Type="http://schemas.openxmlformats.org/officeDocument/2006/relationships/image" Target="../media/image30.png"/><Relationship Id="rId6" Type="http://schemas.openxmlformats.org/officeDocument/2006/relationships/image" Target="../media/image31.png"/><Relationship Id="rId7" Type="http://schemas.openxmlformats.org/officeDocument/2006/relationships/image" Target="../media/image32.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0"/>
            <a:ext cx="14630400" cy="2322576"/>
          </a:xfrm>
          <a:prstGeom prst="rect">
            <a:avLst/>
          </a:prstGeom>
        </p:spPr>
      </p:pic>
      <p:sp>
        <p:nvSpPr>
          <p:cNvPr id="4" name="Text 0"/>
          <p:cNvSpPr/>
          <p:nvPr/>
        </p:nvSpPr>
        <p:spPr>
          <a:xfrm>
            <a:off x="897673" y="3590916"/>
            <a:ext cx="13267944" cy="841248"/>
          </a:xfrm>
          <a:prstGeom prst="rect">
            <a:avLst/>
          </a:prstGeom>
          <a:noFill/>
          <a:ln/>
        </p:spPr>
        <p:txBody>
          <a:bodyPr wrap="none" lIns="0" tIns="0" rIns="0" bIns="0" rtlCol="0" anchor="ctr"/>
          <a:lstStyle/>
          <a:p>
            <a:pPr marL="0" indent="0" algn="l">
              <a:lnSpc>
                <a:spcPts val="6620"/>
              </a:lnSpc>
              <a:buNone/>
            </a:pPr>
            <a:r>
              <a:rPr lang="en-US" sz="5290" b="1" dirty="0">
                <a:solidFill>
                  <a:srgbClr val="FFFFFF"/>
                </a:solidFill>
                <a:latin typeface="思源黑体-思源黑体-Medium" pitchFamily="34" charset="0"/>
                <a:ea typeface="思源黑体-思源黑体-Medium" pitchFamily="34" charset="-122"/>
                <a:cs typeface="思源黑体-思源黑体-Medium" pitchFamily="34" charset="-120"/>
              </a:rPr>
              <a:t>Automated Satellite Anomaly Detector</a:t>
            </a:r>
            <a:endParaRPr lang="en-US" sz="5290" b="1" dirty="0"/>
          </a:p>
        </p:txBody>
      </p:sp>
      <p:sp>
        <p:nvSpPr>
          <p:cNvPr id="5" name="Text 1"/>
          <p:cNvSpPr/>
          <p:nvPr/>
        </p:nvSpPr>
        <p:spPr>
          <a:xfrm>
            <a:off x="685800" y="5276088"/>
            <a:ext cx="13267944" cy="850392"/>
          </a:xfrm>
          <a:prstGeom prst="rect">
            <a:avLst/>
          </a:prstGeom>
          <a:noFill/>
          <a:ln/>
        </p:spPr>
        <p:txBody>
          <a:bodyPr wrap="square" lIns="0" tIns="0" rIns="0" bIns="0" rtlCol="0" anchor="ctr"/>
          <a:lstStyle/>
          <a:p>
            <a:pPr marL="0" indent="0" algn="l">
              <a:lnSpc>
                <a:spcPts val="2220"/>
              </a:lnSpc>
              <a:buNone/>
            </a:pPr>
            <a:r>
              <a:rPr lang="en-US" sz="2800" dirty="0">
                <a:solidFill>
                  <a:schemeClr val="bg1"/>
                </a:solidFill>
                <a:latin typeface="思源黑体-思源黑体-Medium" pitchFamily="34" charset="0"/>
                <a:ea typeface="思源黑体-思源黑体-Medium" pitchFamily="34" charset="-122"/>
                <a:cs typeface="思源黑体-思源黑体-Medium" pitchFamily="34" charset="-120"/>
              </a:rPr>
              <a:t>The Automated Satellite Anomaly Detector is a sophisticated system designed to identify and address various anomalies within satellite data. By utilizing machine learning and advanced analytics, it significantly enhances satellite operations and ensures the integrity of missions. This tool plays a crucial role in maintaining optimal performance and reliability in satellite communications and monitoring.</a:t>
            </a:r>
            <a:endParaRPr lang="en-US" sz="2800" dirty="0">
              <a:solidFill>
                <a:schemeClr val="bg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0"/>
            <a:ext cx="4974336" cy="8238744"/>
          </a:xfrm>
          <a:prstGeom prst="rect">
            <a:avLst/>
          </a:prstGeom>
        </p:spPr>
      </p:pic>
      <p:pic>
        <p:nvPicPr>
          <p:cNvPr id="4" name="Image 2" descr="preencoded.png"/>
          <p:cNvPicPr>
            <a:picLocks noChangeAspect="1"/>
          </p:cNvPicPr>
          <p:nvPr/>
        </p:nvPicPr>
        <p:blipFill>
          <a:blip r:embed="rId5"/>
          <a:stretch>
            <a:fillRect/>
          </a:stretch>
        </p:blipFill>
        <p:spPr>
          <a:xfrm>
            <a:off x="5678424" y="2862072"/>
            <a:ext cx="8266176" cy="1161288"/>
          </a:xfrm>
          <a:prstGeom prst="rect">
            <a:avLst/>
          </a:prstGeom>
        </p:spPr>
      </p:pic>
      <p:pic>
        <p:nvPicPr>
          <p:cNvPr id="5" name="Image 3" descr="preencoded.png"/>
          <p:cNvPicPr>
            <a:picLocks noChangeAspect="1"/>
          </p:cNvPicPr>
          <p:nvPr/>
        </p:nvPicPr>
        <p:blipFill>
          <a:blip r:embed="rId5"/>
          <a:stretch>
            <a:fillRect/>
          </a:stretch>
        </p:blipFill>
        <p:spPr>
          <a:xfrm>
            <a:off x="5678424" y="4242816"/>
            <a:ext cx="8266176" cy="1161288"/>
          </a:xfrm>
          <a:prstGeom prst="rect">
            <a:avLst/>
          </a:prstGeom>
        </p:spPr>
      </p:pic>
      <p:pic>
        <p:nvPicPr>
          <p:cNvPr id="6" name="Image 4" descr="preencoded.png"/>
          <p:cNvPicPr>
            <a:picLocks noChangeAspect="1"/>
          </p:cNvPicPr>
          <p:nvPr/>
        </p:nvPicPr>
        <p:blipFill>
          <a:blip r:embed="rId6"/>
          <a:stretch>
            <a:fillRect/>
          </a:stretch>
        </p:blipFill>
        <p:spPr>
          <a:xfrm>
            <a:off x="5852160" y="5641179"/>
            <a:ext cx="8266176" cy="1435608"/>
          </a:xfrm>
          <a:prstGeom prst="rect">
            <a:avLst/>
          </a:prstGeom>
        </p:spPr>
      </p:pic>
      <p:pic>
        <p:nvPicPr>
          <p:cNvPr id="7" name="Image 5" descr="preencoded.png"/>
          <p:cNvPicPr>
            <a:picLocks noChangeAspect="1"/>
          </p:cNvPicPr>
          <p:nvPr/>
        </p:nvPicPr>
        <p:blipFill>
          <a:blip r:embed="rId7"/>
          <a:stretch>
            <a:fillRect/>
          </a:stretch>
        </p:blipFill>
        <p:spPr>
          <a:xfrm>
            <a:off x="6455664" y="3063240"/>
            <a:ext cx="7287768" cy="768096"/>
          </a:xfrm>
          <a:prstGeom prst="rect">
            <a:avLst/>
          </a:prstGeom>
        </p:spPr>
      </p:pic>
      <p:pic>
        <p:nvPicPr>
          <p:cNvPr id="8" name="Image 6" descr="preencoded.png"/>
          <p:cNvPicPr>
            <a:picLocks noChangeAspect="1"/>
          </p:cNvPicPr>
          <p:nvPr/>
        </p:nvPicPr>
        <p:blipFill>
          <a:blip r:embed="rId7"/>
          <a:stretch>
            <a:fillRect/>
          </a:stretch>
        </p:blipFill>
        <p:spPr>
          <a:xfrm>
            <a:off x="6455664" y="4434840"/>
            <a:ext cx="7287768" cy="768096"/>
          </a:xfrm>
          <a:prstGeom prst="rect">
            <a:avLst/>
          </a:prstGeom>
        </p:spPr>
      </p:pic>
      <p:pic>
        <p:nvPicPr>
          <p:cNvPr id="9" name="Image 7" descr="preencoded.png"/>
          <p:cNvPicPr>
            <a:picLocks noChangeAspect="1"/>
          </p:cNvPicPr>
          <p:nvPr/>
        </p:nvPicPr>
        <p:blipFill>
          <a:blip r:embed="rId8"/>
          <a:stretch>
            <a:fillRect/>
          </a:stretch>
        </p:blipFill>
        <p:spPr>
          <a:xfrm>
            <a:off x="6455664" y="5815584"/>
            <a:ext cx="7287768" cy="1051560"/>
          </a:xfrm>
          <a:prstGeom prst="rect">
            <a:avLst/>
          </a:prstGeom>
        </p:spPr>
      </p:pic>
      <p:pic>
        <p:nvPicPr>
          <p:cNvPr id="10" name="Image 8" descr="preencoded.png"/>
          <p:cNvPicPr>
            <a:picLocks noChangeAspect="1"/>
          </p:cNvPicPr>
          <p:nvPr/>
        </p:nvPicPr>
        <p:blipFill>
          <a:blip r:embed="rId9"/>
          <a:stretch>
            <a:fillRect/>
          </a:stretch>
        </p:blipFill>
        <p:spPr>
          <a:xfrm>
            <a:off x="5852160" y="3044952"/>
            <a:ext cx="420624" cy="420624"/>
          </a:xfrm>
          <a:prstGeom prst="rect">
            <a:avLst/>
          </a:prstGeom>
        </p:spPr>
      </p:pic>
      <p:pic>
        <p:nvPicPr>
          <p:cNvPr id="11" name="Image 9" descr="preencoded.png"/>
          <p:cNvPicPr>
            <a:picLocks noChangeAspect="1"/>
          </p:cNvPicPr>
          <p:nvPr/>
        </p:nvPicPr>
        <p:blipFill>
          <a:blip r:embed="rId10"/>
          <a:stretch>
            <a:fillRect/>
          </a:stretch>
        </p:blipFill>
        <p:spPr>
          <a:xfrm>
            <a:off x="5852160" y="4425696"/>
            <a:ext cx="420624" cy="420624"/>
          </a:xfrm>
          <a:prstGeom prst="rect">
            <a:avLst/>
          </a:prstGeom>
        </p:spPr>
      </p:pic>
      <p:pic>
        <p:nvPicPr>
          <p:cNvPr id="12" name="Image 10" descr="preencoded.png"/>
          <p:cNvPicPr>
            <a:picLocks noChangeAspect="1"/>
          </p:cNvPicPr>
          <p:nvPr/>
        </p:nvPicPr>
        <p:blipFill>
          <a:blip r:embed="rId11"/>
          <a:stretch>
            <a:fillRect/>
          </a:stretch>
        </p:blipFill>
        <p:spPr>
          <a:xfrm>
            <a:off x="5852160" y="5797296"/>
            <a:ext cx="420624" cy="420624"/>
          </a:xfrm>
          <a:prstGeom prst="rect">
            <a:avLst/>
          </a:prstGeom>
        </p:spPr>
      </p:pic>
      <p:sp>
        <p:nvSpPr>
          <p:cNvPr id="13" name="Text 0"/>
          <p:cNvSpPr/>
          <p:nvPr/>
        </p:nvSpPr>
        <p:spPr>
          <a:xfrm>
            <a:off x="5660136" y="950976"/>
            <a:ext cx="8293608" cy="612648"/>
          </a:xfrm>
          <a:prstGeom prst="rect">
            <a:avLst/>
          </a:prstGeom>
          <a:noFill/>
          <a:ln/>
        </p:spPr>
        <p:txBody>
          <a:bodyPr wrap="none" lIns="0" tIns="0" rIns="0" bIns="0" rtlCol="0" anchor="ctr"/>
          <a:lstStyle/>
          <a:p>
            <a:pPr marL="0" indent="0" algn="l">
              <a:lnSpc>
                <a:spcPts val="4800"/>
              </a:lnSpc>
              <a:buNone/>
            </a:pPr>
            <a:r>
              <a:rPr lang="en-US" sz="4400" b="1" dirty="0">
                <a:solidFill>
                  <a:srgbClr val="FFFFFF"/>
                </a:solidFill>
                <a:latin typeface="思源黑体-思源黑体-Medium" pitchFamily="34" charset="0"/>
                <a:ea typeface="思源黑体-思源黑体-Medium" pitchFamily="34" charset="-122"/>
                <a:cs typeface="思源黑体-思源黑体-Medium" pitchFamily="34" charset="-120"/>
              </a:rPr>
              <a:t>Introduction to Anomaly Detection</a:t>
            </a:r>
            <a:endParaRPr lang="en-US" sz="4400" b="1" dirty="0"/>
          </a:p>
        </p:txBody>
      </p:sp>
      <p:sp>
        <p:nvSpPr>
          <p:cNvPr id="14" name="Text 1"/>
          <p:cNvSpPr/>
          <p:nvPr/>
        </p:nvSpPr>
        <p:spPr>
          <a:xfrm>
            <a:off x="5509262" y="1595628"/>
            <a:ext cx="8293608" cy="850392"/>
          </a:xfrm>
          <a:prstGeom prst="rect">
            <a:avLst/>
          </a:prstGeom>
          <a:noFill/>
          <a:ln/>
        </p:spPr>
        <p:txBody>
          <a:bodyPr wrap="square" lIns="0" tIns="0" rIns="0" bIns="0" rtlCol="0" anchor="ctr"/>
          <a:lstStyle/>
          <a:p>
            <a:pPr marL="0" indent="0" algn="l">
              <a:lnSpc>
                <a:spcPts val="2220"/>
              </a:lnSpc>
              <a:buNone/>
            </a:pPr>
            <a:r>
              <a:rPr lang="en-US" sz="2000" dirty="0">
                <a:solidFill>
                  <a:schemeClr val="bg1"/>
                </a:solidFill>
                <a:latin typeface="思源黑体-思源黑体-Medium" pitchFamily="34" charset="0"/>
                <a:ea typeface="思源黑体-思源黑体-Medium" pitchFamily="34" charset="-122"/>
                <a:cs typeface="思源黑体-思源黑体-Medium" pitchFamily="34" charset="-120"/>
              </a:rPr>
              <a:t>Anomaly detection in satellite data plays a vital role in maintaining system integrity and addressing potential failures. By automating the detection process, we improve efficiency and accuracy compared to traditional manual methods</a:t>
            </a:r>
            <a:r>
              <a:rPr lang="en-US" sz="1530" dirty="0">
                <a:solidFill>
                  <a:srgbClr val="C1C1C1"/>
                </a:solidFill>
                <a:latin typeface="思源黑体-思源黑体-Medium" pitchFamily="34" charset="0"/>
                <a:ea typeface="思源黑体-思源黑体-Medium" pitchFamily="34" charset="-122"/>
                <a:cs typeface="思源黑体-思源黑体-Medium" pitchFamily="34" charset="-120"/>
              </a:rPr>
              <a:t>.</a:t>
            </a:r>
            <a:endParaRPr lang="en-US" sz="1530" dirty="0"/>
          </a:p>
        </p:txBody>
      </p:sp>
      <p:sp>
        <p:nvSpPr>
          <p:cNvPr id="15" name="Text 2"/>
          <p:cNvSpPr/>
          <p:nvPr/>
        </p:nvSpPr>
        <p:spPr>
          <a:xfrm>
            <a:off x="5998464" y="3072384"/>
            <a:ext cx="146304" cy="365760"/>
          </a:xfrm>
          <a:prstGeom prst="rect">
            <a:avLst/>
          </a:prstGeom>
          <a:noFill/>
          <a:ln/>
        </p:spPr>
        <p:txBody>
          <a:bodyPr wrap="none" lIns="0" tIns="0" rIns="0" bIns="0" rtlCol="0" anchor="ctr"/>
          <a:lstStyle/>
          <a:p>
            <a:pPr marL="0" indent="0" algn="l">
              <a:lnSpc>
                <a:spcPts val="2300"/>
              </a:lnSpc>
              <a:buNone/>
            </a:pPr>
            <a:r>
              <a:rPr lang="en-US" sz="1920" dirty="0">
                <a:solidFill>
                  <a:srgbClr val="3D3D3D"/>
                </a:solidFill>
                <a:latin typeface="思源黑体-思源黑体-Medium" pitchFamily="34" charset="0"/>
                <a:ea typeface="思源黑体-思源黑体-Medium" pitchFamily="34" charset="-122"/>
                <a:cs typeface="思源黑体-思源黑体-Medium" pitchFamily="34" charset="-120"/>
              </a:rPr>
              <a:t>1</a:t>
            </a:r>
            <a:endParaRPr lang="en-US" sz="1920" dirty="0"/>
          </a:p>
        </p:txBody>
      </p:sp>
      <p:sp>
        <p:nvSpPr>
          <p:cNvPr id="16" name="Text 3"/>
          <p:cNvSpPr/>
          <p:nvPr/>
        </p:nvSpPr>
        <p:spPr>
          <a:xfrm>
            <a:off x="6455664" y="3063240"/>
            <a:ext cx="7287768" cy="310896"/>
          </a:xfrm>
          <a:prstGeom prst="rect">
            <a:avLst/>
          </a:prstGeom>
          <a:noFill/>
          <a:ln/>
        </p:spPr>
        <p:txBody>
          <a:bodyPr wrap="none" lIns="0" tIns="0" rIns="0" bIns="0" rtlCol="0" anchor="ctr"/>
          <a:lstStyle/>
          <a:p>
            <a:pPr marL="0" indent="0" algn="l">
              <a:lnSpc>
                <a:spcPts val="2400"/>
              </a:lnSpc>
              <a:buNone/>
            </a:pPr>
            <a:r>
              <a:rPr lang="en-US" sz="2400" dirty="0">
                <a:solidFill>
                  <a:schemeClr val="bg1"/>
                </a:solidFill>
                <a:latin typeface="思源黑体-思源黑体-Medium" pitchFamily="34" charset="0"/>
                <a:ea typeface="思源黑体-思源黑体-Medium" pitchFamily="34" charset="-122"/>
                <a:cs typeface="思源黑体-思源黑体-Medium" pitchFamily="34" charset="-120"/>
              </a:rPr>
              <a:t>Definition of Anomalies</a:t>
            </a:r>
            <a:endParaRPr lang="en-US" sz="2400" dirty="0">
              <a:solidFill>
                <a:schemeClr val="bg1"/>
              </a:solidFill>
            </a:endParaRPr>
          </a:p>
        </p:txBody>
      </p:sp>
      <p:sp>
        <p:nvSpPr>
          <p:cNvPr id="17" name="Text 4"/>
          <p:cNvSpPr/>
          <p:nvPr/>
        </p:nvSpPr>
        <p:spPr>
          <a:xfrm>
            <a:off x="6455664" y="3538728"/>
            <a:ext cx="7287768" cy="283464"/>
          </a:xfrm>
          <a:prstGeom prst="rect">
            <a:avLst/>
          </a:prstGeom>
          <a:noFill/>
          <a:ln/>
        </p:spPr>
        <p:txBody>
          <a:bodyPr wrap="none" lIns="0" tIns="0" rIns="0" bIns="0" rtlCol="0" anchor="ctr"/>
          <a:lstStyle/>
          <a:p>
            <a:pPr marL="0" indent="0" algn="l">
              <a:lnSpc>
                <a:spcPts val="2220"/>
              </a:lnSpc>
              <a:buNone/>
            </a:pPr>
            <a:r>
              <a:rPr lang="en-US" sz="2400" dirty="0">
                <a:solidFill>
                  <a:schemeClr val="bg1">
                    <a:lumMod val="95000"/>
                  </a:schemeClr>
                </a:solidFill>
                <a:latin typeface="思源黑体-思源黑体-Medium" pitchFamily="34" charset="0"/>
                <a:ea typeface="思源黑体-思源黑体-Medium" pitchFamily="34" charset="-122"/>
                <a:cs typeface="思源黑体-思源黑体-Medium" pitchFamily="34" charset="-120"/>
              </a:rPr>
              <a:t>Unexpected or rare events in satellite data.</a:t>
            </a:r>
            <a:endParaRPr lang="en-US" sz="2400" dirty="0">
              <a:solidFill>
                <a:schemeClr val="bg1">
                  <a:lumMod val="95000"/>
                </a:schemeClr>
              </a:solidFill>
            </a:endParaRPr>
          </a:p>
        </p:txBody>
      </p:sp>
      <p:sp>
        <p:nvSpPr>
          <p:cNvPr id="18" name="Text 5"/>
          <p:cNvSpPr/>
          <p:nvPr/>
        </p:nvSpPr>
        <p:spPr>
          <a:xfrm>
            <a:off x="5998464" y="4453128"/>
            <a:ext cx="146304" cy="365760"/>
          </a:xfrm>
          <a:prstGeom prst="rect">
            <a:avLst/>
          </a:prstGeom>
          <a:noFill/>
          <a:ln/>
        </p:spPr>
        <p:txBody>
          <a:bodyPr wrap="none" lIns="0" tIns="0" rIns="0" bIns="0" rtlCol="0" anchor="ctr"/>
          <a:lstStyle/>
          <a:p>
            <a:pPr marL="0" indent="0" algn="l">
              <a:lnSpc>
                <a:spcPts val="2300"/>
              </a:lnSpc>
              <a:buNone/>
            </a:pPr>
            <a:r>
              <a:rPr lang="en-US" sz="1920" dirty="0">
                <a:solidFill>
                  <a:srgbClr val="141414"/>
                </a:solidFill>
                <a:latin typeface="思源黑体-思源黑体-Medium" pitchFamily="34" charset="0"/>
                <a:ea typeface="思源黑体-思源黑体-Medium" pitchFamily="34" charset="-122"/>
                <a:cs typeface="思源黑体-思源黑体-Medium" pitchFamily="34" charset="-120"/>
              </a:rPr>
              <a:t>2</a:t>
            </a:r>
            <a:endParaRPr lang="en-US" sz="1920" dirty="0"/>
          </a:p>
        </p:txBody>
      </p:sp>
      <p:sp>
        <p:nvSpPr>
          <p:cNvPr id="19" name="Text 6"/>
          <p:cNvSpPr/>
          <p:nvPr/>
        </p:nvSpPr>
        <p:spPr>
          <a:xfrm>
            <a:off x="6455664" y="4434840"/>
            <a:ext cx="7287768" cy="310896"/>
          </a:xfrm>
          <a:prstGeom prst="rect">
            <a:avLst/>
          </a:prstGeom>
          <a:noFill/>
          <a:ln/>
        </p:spPr>
        <p:txBody>
          <a:bodyPr wrap="none" lIns="0" tIns="0" rIns="0" bIns="0" rtlCol="0" anchor="ctr"/>
          <a:lstStyle/>
          <a:p>
            <a:pPr marL="0" indent="0" algn="l">
              <a:lnSpc>
                <a:spcPts val="2400"/>
              </a:lnSpc>
              <a:buNone/>
            </a:pPr>
            <a:r>
              <a:rPr lang="en-US" sz="2400" dirty="0">
                <a:solidFill>
                  <a:schemeClr val="bg1"/>
                </a:solidFill>
                <a:latin typeface="思源黑体-思源黑体-Medium" pitchFamily="34" charset="0"/>
                <a:ea typeface="思源黑体-思源黑体-Medium" pitchFamily="34" charset="-122"/>
                <a:cs typeface="思源黑体-思源黑体-Medium" pitchFamily="34" charset="-120"/>
              </a:rPr>
              <a:t>Importance of Detection</a:t>
            </a:r>
            <a:endParaRPr lang="en-US" sz="2400" dirty="0">
              <a:solidFill>
                <a:schemeClr val="bg1"/>
              </a:solidFill>
            </a:endParaRPr>
          </a:p>
        </p:txBody>
      </p:sp>
      <p:sp>
        <p:nvSpPr>
          <p:cNvPr id="20" name="Text 7"/>
          <p:cNvSpPr/>
          <p:nvPr/>
        </p:nvSpPr>
        <p:spPr>
          <a:xfrm>
            <a:off x="6455664" y="4919472"/>
            <a:ext cx="7287768" cy="283464"/>
          </a:xfrm>
          <a:prstGeom prst="rect">
            <a:avLst/>
          </a:prstGeom>
          <a:noFill/>
          <a:ln/>
        </p:spPr>
        <p:txBody>
          <a:bodyPr wrap="none" lIns="0" tIns="0" rIns="0" bIns="0" rtlCol="0" anchor="ctr"/>
          <a:lstStyle/>
          <a:p>
            <a:pPr marL="0" indent="0" algn="l">
              <a:lnSpc>
                <a:spcPts val="2220"/>
              </a:lnSpc>
              <a:buNone/>
            </a:pPr>
            <a:r>
              <a:rPr lang="en-US" sz="2000" dirty="0">
                <a:solidFill>
                  <a:schemeClr val="bg1">
                    <a:lumMod val="95000"/>
                  </a:schemeClr>
                </a:solidFill>
                <a:latin typeface="思源黑体-思源黑体-Medium" pitchFamily="34" charset="0"/>
                <a:ea typeface="思源黑体-思源黑体-Medium" pitchFamily="34" charset="-122"/>
                <a:cs typeface="思源黑体-思源黑体-Medium" pitchFamily="34" charset="-120"/>
              </a:rPr>
              <a:t>Crucial to prevent mission failures and ensure satellite functionality</a:t>
            </a:r>
            <a:r>
              <a:rPr lang="en-US" sz="1530" dirty="0">
                <a:solidFill>
                  <a:srgbClr val="C1C1C1"/>
                </a:solidFill>
                <a:latin typeface="思源黑体-思源黑体-Medium" pitchFamily="34" charset="0"/>
                <a:ea typeface="思源黑体-思源黑体-Medium" pitchFamily="34" charset="-122"/>
                <a:cs typeface="思源黑体-思源黑体-Medium" pitchFamily="34" charset="-120"/>
              </a:rPr>
              <a:t>.</a:t>
            </a:r>
            <a:endParaRPr lang="en-US" sz="1530" dirty="0"/>
          </a:p>
        </p:txBody>
      </p:sp>
      <p:sp>
        <p:nvSpPr>
          <p:cNvPr id="21" name="Text 8"/>
          <p:cNvSpPr/>
          <p:nvPr/>
        </p:nvSpPr>
        <p:spPr>
          <a:xfrm>
            <a:off x="5998464" y="5833872"/>
            <a:ext cx="146304" cy="365760"/>
          </a:xfrm>
          <a:prstGeom prst="rect">
            <a:avLst/>
          </a:prstGeom>
          <a:noFill/>
          <a:ln/>
        </p:spPr>
        <p:txBody>
          <a:bodyPr wrap="none" lIns="0" tIns="0" rIns="0" bIns="0" rtlCol="0" anchor="ctr"/>
          <a:lstStyle/>
          <a:p>
            <a:pPr marL="0" indent="0" algn="l">
              <a:lnSpc>
                <a:spcPts val="2300"/>
              </a:lnSpc>
              <a:buNone/>
            </a:pPr>
            <a:r>
              <a:rPr lang="en-US" sz="1920" dirty="0">
                <a:solidFill>
                  <a:srgbClr val="171717"/>
                </a:solidFill>
                <a:latin typeface="思源黑体-思源黑体-Medium" pitchFamily="34" charset="0"/>
                <a:ea typeface="思源黑体-思源黑体-Medium" pitchFamily="34" charset="-122"/>
                <a:cs typeface="思源黑体-思源黑体-Medium" pitchFamily="34" charset="-120"/>
              </a:rPr>
              <a:t>3</a:t>
            </a:r>
            <a:endParaRPr lang="en-US" sz="1920" dirty="0"/>
          </a:p>
        </p:txBody>
      </p:sp>
      <p:sp>
        <p:nvSpPr>
          <p:cNvPr id="22" name="Text 9"/>
          <p:cNvSpPr/>
          <p:nvPr/>
        </p:nvSpPr>
        <p:spPr>
          <a:xfrm>
            <a:off x="6455664" y="5815584"/>
            <a:ext cx="7287768" cy="310896"/>
          </a:xfrm>
          <a:prstGeom prst="rect">
            <a:avLst/>
          </a:prstGeom>
          <a:noFill/>
          <a:ln/>
        </p:spPr>
        <p:txBody>
          <a:bodyPr wrap="none" lIns="0" tIns="0" rIns="0" bIns="0" rtlCol="0" anchor="ctr"/>
          <a:lstStyle/>
          <a:p>
            <a:pPr marL="0" indent="0" algn="l">
              <a:lnSpc>
                <a:spcPts val="2400"/>
              </a:lnSpc>
              <a:buNone/>
            </a:pPr>
            <a:r>
              <a:rPr lang="en-US" sz="2400" dirty="0">
                <a:solidFill>
                  <a:schemeClr val="bg1">
                    <a:lumMod val="95000"/>
                  </a:schemeClr>
                </a:solidFill>
                <a:latin typeface="思源黑体-思源黑体-Medium" pitchFamily="34" charset="0"/>
                <a:ea typeface="思源黑体-思源黑体-Medium" pitchFamily="34" charset="-122"/>
                <a:cs typeface="思源黑体-思源黑体-Medium" pitchFamily="34" charset="-120"/>
              </a:rPr>
              <a:t>Traditional vs. Automated Methods</a:t>
            </a:r>
            <a:endParaRPr lang="en-US" sz="2400" dirty="0">
              <a:solidFill>
                <a:schemeClr val="bg1">
                  <a:lumMod val="95000"/>
                </a:schemeClr>
              </a:solidFill>
            </a:endParaRPr>
          </a:p>
        </p:txBody>
      </p:sp>
      <p:sp>
        <p:nvSpPr>
          <p:cNvPr id="23" name="Text 10"/>
          <p:cNvSpPr/>
          <p:nvPr/>
        </p:nvSpPr>
        <p:spPr>
          <a:xfrm>
            <a:off x="6455664" y="6291072"/>
            <a:ext cx="7287768" cy="566928"/>
          </a:xfrm>
          <a:prstGeom prst="rect">
            <a:avLst/>
          </a:prstGeom>
          <a:noFill/>
          <a:ln/>
        </p:spPr>
        <p:txBody>
          <a:bodyPr wrap="square" lIns="0" tIns="0" rIns="0" bIns="0" rtlCol="0" anchor="ctr"/>
          <a:lstStyle/>
          <a:p>
            <a:pPr marL="0" indent="0" algn="l">
              <a:lnSpc>
                <a:spcPts val="2220"/>
              </a:lnSpc>
              <a:buNone/>
            </a:pPr>
            <a:r>
              <a:rPr lang="en-US" sz="2000" dirty="0">
                <a:solidFill>
                  <a:schemeClr val="bg1">
                    <a:lumMod val="95000"/>
                  </a:schemeClr>
                </a:solidFill>
                <a:latin typeface="思源黑体-思源黑体-Medium" pitchFamily="34" charset="0"/>
                <a:ea typeface="思源黑体-思源黑体-Medium" pitchFamily="34" charset="-122"/>
                <a:cs typeface="思源黑体-思源黑体-Medium" pitchFamily="34" charset="-120"/>
              </a:rPr>
              <a:t>Traditional methods are manual and error-prone; automated systems use algorithms.</a:t>
            </a:r>
            <a:endParaRPr lang="en-US" sz="2000" dirty="0">
              <a:solidFill>
                <a:schemeClr val="bg1">
                  <a:lumMod val="95000"/>
                </a:schemeClr>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5001768" y="2212848"/>
            <a:ext cx="4645152" cy="4645152"/>
          </a:xfrm>
          <a:prstGeom prst="rect">
            <a:avLst/>
          </a:prstGeom>
        </p:spPr>
      </p:pic>
      <p:pic>
        <p:nvPicPr>
          <p:cNvPr id="4" name="Image 2" descr="preencoded.png"/>
          <p:cNvPicPr>
            <a:picLocks noChangeAspect="1"/>
          </p:cNvPicPr>
          <p:nvPr/>
        </p:nvPicPr>
        <p:blipFill>
          <a:blip r:embed="rId5"/>
          <a:stretch>
            <a:fillRect/>
          </a:stretch>
        </p:blipFill>
        <p:spPr>
          <a:xfrm>
            <a:off x="5001768" y="2212848"/>
            <a:ext cx="4645152" cy="4645152"/>
          </a:xfrm>
          <a:prstGeom prst="rect">
            <a:avLst/>
          </a:prstGeom>
        </p:spPr>
      </p:pic>
      <p:pic>
        <p:nvPicPr>
          <p:cNvPr id="5" name="Image 3" descr="preencoded.png"/>
          <p:cNvPicPr>
            <a:picLocks noChangeAspect="1"/>
          </p:cNvPicPr>
          <p:nvPr/>
        </p:nvPicPr>
        <p:blipFill>
          <a:blip r:embed="rId6"/>
          <a:stretch>
            <a:fillRect/>
          </a:stretch>
        </p:blipFill>
        <p:spPr>
          <a:xfrm>
            <a:off x="5001768" y="2212848"/>
            <a:ext cx="4645152" cy="4645152"/>
          </a:xfrm>
          <a:prstGeom prst="rect">
            <a:avLst/>
          </a:prstGeom>
        </p:spPr>
      </p:pic>
      <p:sp>
        <p:nvSpPr>
          <p:cNvPr id="6" name="Text 0"/>
          <p:cNvSpPr/>
          <p:nvPr/>
        </p:nvSpPr>
        <p:spPr>
          <a:xfrm>
            <a:off x="685800" y="1325880"/>
            <a:ext cx="13267944" cy="612648"/>
          </a:xfrm>
          <a:prstGeom prst="rect">
            <a:avLst/>
          </a:prstGeom>
          <a:noFill/>
          <a:ln/>
        </p:spPr>
        <p:txBody>
          <a:bodyPr wrap="none" lIns="0" tIns="0" rIns="0" bIns="0" rtlCol="0" anchor="ctr"/>
          <a:lstStyle/>
          <a:p>
            <a:pPr marL="0" indent="0" algn="l">
              <a:lnSpc>
                <a:spcPts val="4800"/>
              </a:lnSpc>
              <a:buNone/>
            </a:pPr>
            <a:r>
              <a:rPr lang="en-US" sz="4000" b="1" dirty="0">
                <a:solidFill>
                  <a:srgbClr val="FFFFFF"/>
                </a:solidFill>
                <a:latin typeface="思源黑体-思源黑体-Medium" pitchFamily="34" charset="0"/>
                <a:ea typeface="思源黑体-思源黑体-Medium" pitchFamily="34" charset="-122"/>
                <a:cs typeface="思源黑体-思源黑体-Medium" pitchFamily="34" charset="-120"/>
              </a:rPr>
              <a:t>Machine Learning Applications</a:t>
            </a:r>
            <a:endParaRPr lang="en-US" sz="4000" b="1" dirty="0"/>
          </a:p>
        </p:txBody>
      </p:sp>
      <p:sp>
        <p:nvSpPr>
          <p:cNvPr id="7" name="Text 1"/>
          <p:cNvSpPr/>
          <p:nvPr/>
        </p:nvSpPr>
        <p:spPr>
          <a:xfrm>
            <a:off x="786384" y="3566160"/>
            <a:ext cx="3538728" cy="310896"/>
          </a:xfrm>
          <a:prstGeom prst="rect">
            <a:avLst/>
          </a:prstGeom>
          <a:noFill/>
          <a:ln/>
        </p:spPr>
        <p:txBody>
          <a:bodyPr wrap="none" lIns="0" tIns="0" rIns="0" bIns="0" rtlCol="0" anchor="ctr"/>
          <a:lstStyle/>
          <a:p>
            <a:pPr marL="0" indent="0" algn="r">
              <a:lnSpc>
                <a:spcPts val="2400"/>
              </a:lnSpc>
              <a:buNone/>
            </a:pPr>
            <a:r>
              <a:rPr lang="en-US" sz="2800" dirty="0">
                <a:solidFill>
                  <a:schemeClr val="bg1"/>
                </a:solidFill>
                <a:latin typeface="思源黑体-思源黑体-Medium" pitchFamily="34" charset="0"/>
                <a:ea typeface="思源黑体-思源黑体-Medium" pitchFamily="34" charset="-122"/>
                <a:cs typeface="思源黑体-思源黑体-Medium" pitchFamily="34" charset="-120"/>
              </a:rPr>
              <a:t>Data Training</a:t>
            </a:r>
            <a:endParaRPr lang="en-US" sz="2800" dirty="0">
              <a:solidFill>
                <a:schemeClr val="bg1"/>
              </a:solidFill>
            </a:endParaRPr>
          </a:p>
        </p:txBody>
      </p:sp>
      <p:sp>
        <p:nvSpPr>
          <p:cNvPr id="8" name="Text 2"/>
          <p:cNvSpPr/>
          <p:nvPr/>
        </p:nvSpPr>
        <p:spPr>
          <a:xfrm>
            <a:off x="786384" y="4984595"/>
            <a:ext cx="3538728" cy="520092"/>
          </a:xfrm>
          <a:prstGeom prst="rect">
            <a:avLst/>
          </a:prstGeom>
          <a:noFill/>
          <a:ln/>
        </p:spPr>
        <p:txBody>
          <a:bodyPr wrap="square" lIns="0" tIns="0" rIns="0" bIns="0" rtlCol="0" anchor="ctr"/>
          <a:lstStyle/>
          <a:p>
            <a:pPr marL="0" indent="0" algn="r">
              <a:lnSpc>
                <a:spcPts val="2220"/>
              </a:lnSpc>
              <a:buNone/>
            </a:pPr>
            <a:r>
              <a:rPr lang="en-US" sz="2400" dirty="0">
                <a:solidFill>
                  <a:schemeClr val="bg1">
                    <a:lumMod val="95000"/>
                  </a:schemeClr>
                </a:solidFill>
                <a:latin typeface="思源黑体-思源黑体-Medium" pitchFamily="34" charset="0"/>
                <a:ea typeface="思源黑体-思源黑体-Medium" pitchFamily="34" charset="-122"/>
                <a:cs typeface="思源黑体-思源黑体-Medium" pitchFamily="34" charset="-120"/>
              </a:rPr>
              <a:t>Machine learning models are trained on historical satellite data to recognize patterns and establish baseline behavior, enhancing their ability to identify deviations.</a:t>
            </a:r>
            <a:endParaRPr lang="en-US" sz="2400" dirty="0">
              <a:solidFill>
                <a:schemeClr val="bg1">
                  <a:lumMod val="95000"/>
                </a:schemeClr>
              </a:solidFill>
            </a:endParaRPr>
          </a:p>
        </p:txBody>
      </p:sp>
      <p:sp>
        <p:nvSpPr>
          <p:cNvPr id="9" name="Text 3"/>
          <p:cNvSpPr/>
          <p:nvPr/>
        </p:nvSpPr>
        <p:spPr>
          <a:xfrm>
            <a:off x="6053328" y="4352544"/>
            <a:ext cx="146304" cy="365760"/>
          </a:xfrm>
          <a:prstGeom prst="rect">
            <a:avLst/>
          </a:prstGeom>
          <a:noFill/>
          <a:ln/>
        </p:spPr>
        <p:txBody>
          <a:bodyPr wrap="none" lIns="0" tIns="0" rIns="0" bIns="0" rtlCol="0" anchor="ctr"/>
          <a:lstStyle/>
          <a:p>
            <a:pPr marL="0" indent="0" algn="l">
              <a:lnSpc>
                <a:spcPts val="2300"/>
              </a:lnSpc>
              <a:buNone/>
            </a:pPr>
            <a:r>
              <a:rPr lang="en-US" sz="1920" dirty="0">
                <a:solidFill>
                  <a:srgbClr val="3D3D3D"/>
                </a:solidFill>
                <a:latin typeface="思源黑体-思源黑体-Medium" pitchFamily="34" charset="0"/>
                <a:ea typeface="思源黑体-思源黑体-Medium" pitchFamily="34" charset="-122"/>
                <a:cs typeface="思源黑体-思源黑体-Medium" pitchFamily="34" charset="-120"/>
              </a:rPr>
              <a:t>1</a:t>
            </a:r>
            <a:endParaRPr lang="en-US" sz="1920" dirty="0"/>
          </a:p>
        </p:txBody>
      </p:sp>
      <p:sp>
        <p:nvSpPr>
          <p:cNvPr id="10" name="Text 4"/>
          <p:cNvSpPr/>
          <p:nvPr/>
        </p:nvSpPr>
        <p:spPr>
          <a:xfrm>
            <a:off x="7845552" y="3319272"/>
            <a:ext cx="146304" cy="365760"/>
          </a:xfrm>
          <a:prstGeom prst="rect">
            <a:avLst/>
          </a:prstGeom>
          <a:noFill/>
          <a:ln/>
        </p:spPr>
        <p:txBody>
          <a:bodyPr wrap="none" lIns="0" tIns="0" rIns="0" bIns="0" rtlCol="0" anchor="ctr"/>
          <a:lstStyle/>
          <a:p>
            <a:pPr marL="0" indent="0" algn="l">
              <a:lnSpc>
                <a:spcPts val="2300"/>
              </a:lnSpc>
              <a:buNone/>
            </a:pPr>
            <a:r>
              <a:rPr lang="en-US" sz="1920" dirty="0">
                <a:solidFill>
                  <a:srgbClr val="141414"/>
                </a:solidFill>
                <a:latin typeface="思源黑体-思源黑体-Medium" pitchFamily="34" charset="0"/>
                <a:ea typeface="思源黑体-思源黑体-Medium" pitchFamily="34" charset="-122"/>
                <a:cs typeface="思源黑体-思源黑体-Medium" pitchFamily="34" charset="-120"/>
              </a:rPr>
              <a:t>2</a:t>
            </a:r>
            <a:endParaRPr lang="en-US" sz="1920" dirty="0"/>
          </a:p>
        </p:txBody>
      </p:sp>
      <p:sp>
        <p:nvSpPr>
          <p:cNvPr id="11" name="Text 5"/>
          <p:cNvSpPr/>
          <p:nvPr/>
        </p:nvSpPr>
        <p:spPr>
          <a:xfrm>
            <a:off x="7845552" y="5394960"/>
            <a:ext cx="146304" cy="365760"/>
          </a:xfrm>
          <a:prstGeom prst="rect">
            <a:avLst/>
          </a:prstGeom>
          <a:noFill/>
          <a:ln/>
        </p:spPr>
        <p:txBody>
          <a:bodyPr wrap="none" lIns="0" tIns="0" rIns="0" bIns="0" rtlCol="0" anchor="ctr"/>
          <a:lstStyle/>
          <a:p>
            <a:pPr marL="0" indent="0" algn="l">
              <a:lnSpc>
                <a:spcPts val="2300"/>
              </a:lnSpc>
              <a:buNone/>
            </a:pPr>
            <a:r>
              <a:rPr lang="en-US" sz="1920" dirty="0">
                <a:solidFill>
                  <a:srgbClr val="171717"/>
                </a:solidFill>
                <a:latin typeface="思源黑体-思源黑体-Medium" pitchFamily="34" charset="0"/>
                <a:ea typeface="思源黑体-思源黑体-Medium" pitchFamily="34" charset="-122"/>
                <a:cs typeface="思源黑体-思源黑体-Medium" pitchFamily="34" charset="-120"/>
              </a:rPr>
              <a:t>3</a:t>
            </a:r>
            <a:endParaRPr lang="en-US" sz="1920" dirty="0"/>
          </a:p>
        </p:txBody>
      </p:sp>
      <p:sp>
        <p:nvSpPr>
          <p:cNvPr id="12" name="Text 6"/>
          <p:cNvSpPr/>
          <p:nvPr/>
        </p:nvSpPr>
        <p:spPr>
          <a:xfrm>
            <a:off x="9930384" y="2377440"/>
            <a:ext cx="3922776" cy="310896"/>
          </a:xfrm>
          <a:prstGeom prst="rect">
            <a:avLst/>
          </a:prstGeom>
          <a:noFill/>
          <a:ln/>
        </p:spPr>
        <p:txBody>
          <a:bodyPr wrap="none" lIns="0" tIns="0" rIns="0" bIns="0" rtlCol="0" anchor="ctr"/>
          <a:lstStyle/>
          <a:p>
            <a:pPr marL="0" indent="0" algn="l">
              <a:lnSpc>
                <a:spcPts val="2400"/>
              </a:lnSpc>
              <a:buNone/>
            </a:pPr>
            <a:r>
              <a:rPr lang="en-US" sz="2800" dirty="0">
                <a:solidFill>
                  <a:schemeClr val="bg1"/>
                </a:solidFill>
                <a:latin typeface="思源黑体-思源黑体-Medium" pitchFamily="34" charset="0"/>
                <a:ea typeface="思源黑体-思源黑体-Medium" pitchFamily="34" charset="-122"/>
                <a:cs typeface="思源黑体-思源黑体-Medium" pitchFamily="34" charset="-120"/>
              </a:rPr>
              <a:t>Real-Time Analytics</a:t>
            </a:r>
            <a:endParaRPr lang="en-US" sz="2800" dirty="0">
              <a:solidFill>
                <a:schemeClr val="bg1"/>
              </a:solidFill>
            </a:endParaRPr>
          </a:p>
        </p:txBody>
      </p:sp>
      <p:sp>
        <p:nvSpPr>
          <p:cNvPr id="13" name="Text 7"/>
          <p:cNvSpPr/>
          <p:nvPr/>
        </p:nvSpPr>
        <p:spPr>
          <a:xfrm>
            <a:off x="9921240" y="3127248"/>
            <a:ext cx="3922776" cy="1133856"/>
          </a:xfrm>
          <a:prstGeom prst="rect">
            <a:avLst/>
          </a:prstGeom>
          <a:noFill/>
          <a:ln/>
        </p:spPr>
        <p:txBody>
          <a:bodyPr wrap="square" lIns="0" tIns="0" rIns="0" bIns="0" rtlCol="0" anchor="ctr"/>
          <a:lstStyle/>
          <a:p>
            <a:pPr marL="0" indent="0" algn="l">
              <a:lnSpc>
                <a:spcPts val="2220"/>
              </a:lnSpc>
              <a:buNone/>
            </a:pPr>
            <a:r>
              <a:rPr lang="en-US" sz="2400" dirty="0">
                <a:solidFill>
                  <a:schemeClr val="bg1">
                    <a:lumMod val="95000"/>
                  </a:schemeClr>
                </a:solidFill>
                <a:latin typeface="思源黑体-思源黑体-Medium" pitchFamily="34" charset="0"/>
                <a:ea typeface="思源黑体-思源黑体-Medium" pitchFamily="34" charset="-122"/>
                <a:cs typeface="思源黑体-思源黑体-Medium" pitchFamily="34" charset="-120"/>
              </a:rPr>
              <a:t>These models can process incoming data streams in real time, enabling immediate detection of anomalies, which is vital for quick resolution and response.</a:t>
            </a:r>
            <a:endParaRPr lang="en-US" sz="2400" dirty="0">
              <a:solidFill>
                <a:schemeClr val="bg1">
                  <a:lumMod val="95000"/>
                </a:schemeClr>
              </a:solidFill>
            </a:endParaRPr>
          </a:p>
        </p:txBody>
      </p:sp>
      <p:sp>
        <p:nvSpPr>
          <p:cNvPr id="14" name="Text 8"/>
          <p:cNvSpPr/>
          <p:nvPr/>
        </p:nvSpPr>
        <p:spPr>
          <a:xfrm>
            <a:off x="9930384" y="4754880"/>
            <a:ext cx="3922776" cy="310896"/>
          </a:xfrm>
          <a:prstGeom prst="rect">
            <a:avLst/>
          </a:prstGeom>
          <a:noFill/>
          <a:ln/>
        </p:spPr>
        <p:txBody>
          <a:bodyPr wrap="none" lIns="0" tIns="0" rIns="0" bIns="0" rtlCol="0" anchor="ctr"/>
          <a:lstStyle/>
          <a:p>
            <a:pPr marL="0" indent="0" algn="l">
              <a:lnSpc>
                <a:spcPts val="2400"/>
              </a:lnSpc>
              <a:buNone/>
            </a:pPr>
            <a:r>
              <a:rPr lang="en-US" sz="2800" dirty="0">
                <a:solidFill>
                  <a:schemeClr val="bg1">
                    <a:lumMod val="95000"/>
                  </a:schemeClr>
                </a:solidFill>
                <a:latin typeface="思源黑体-思源黑体-Medium" pitchFamily="34" charset="0"/>
                <a:ea typeface="思源黑体-思源黑体-Medium" pitchFamily="34" charset="-122"/>
                <a:cs typeface="思源黑体-思源黑体-Medium" pitchFamily="34" charset="-120"/>
              </a:rPr>
              <a:t>Adaptive Learning</a:t>
            </a:r>
            <a:endParaRPr lang="en-US" sz="2800" dirty="0">
              <a:solidFill>
                <a:schemeClr val="bg1">
                  <a:lumMod val="95000"/>
                </a:schemeClr>
              </a:solidFill>
            </a:endParaRPr>
          </a:p>
        </p:txBody>
      </p:sp>
      <p:sp>
        <p:nvSpPr>
          <p:cNvPr id="15" name="Text 9"/>
          <p:cNvSpPr/>
          <p:nvPr/>
        </p:nvSpPr>
        <p:spPr>
          <a:xfrm>
            <a:off x="9930384" y="5405665"/>
            <a:ext cx="3922776" cy="1417320"/>
          </a:xfrm>
          <a:prstGeom prst="rect">
            <a:avLst/>
          </a:prstGeom>
          <a:noFill/>
          <a:ln/>
        </p:spPr>
        <p:txBody>
          <a:bodyPr wrap="square" lIns="0" tIns="0" rIns="0" bIns="0" rtlCol="0" anchor="ctr"/>
          <a:lstStyle/>
          <a:p>
            <a:pPr marL="0" indent="0" algn="l">
              <a:lnSpc>
                <a:spcPts val="2220"/>
              </a:lnSpc>
              <a:buNone/>
            </a:pPr>
            <a:r>
              <a:rPr lang="en-US" sz="2400" dirty="0">
                <a:solidFill>
                  <a:schemeClr val="bg1">
                    <a:lumMod val="95000"/>
                  </a:schemeClr>
                </a:solidFill>
                <a:latin typeface="思源黑体-思源黑体-Medium" pitchFamily="34" charset="0"/>
                <a:ea typeface="思源黑体-思源黑体-Medium" pitchFamily="34" charset="-122"/>
                <a:cs typeface="思源黑体-思源黑体-Medium" pitchFamily="34" charset="-120"/>
              </a:rPr>
              <a:t>Machine learning systems continually learn and adapt from new data, improving their accuracy in recognizing anomalies over time, and reducing false positives</a:t>
            </a:r>
            <a:r>
              <a:rPr lang="en-US" sz="1530" dirty="0">
                <a:solidFill>
                  <a:srgbClr val="C1C1C1"/>
                </a:solidFill>
                <a:latin typeface="思源黑体-思源黑体-Medium" pitchFamily="34" charset="0"/>
                <a:ea typeface="思源黑体-思源黑体-Medium" pitchFamily="34" charset="-122"/>
                <a:cs typeface="思源黑体-思源黑体-Medium" pitchFamily="34" charset="-120"/>
              </a:rPr>
              <a:t>.</a:t>
            </a:r>
            <a:endParaRPr lang="en-US" sz="153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9144"/>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795528" y="2450592"/>
            <a:ext cx="4005072" cy="2642616"/>
          </a:xfrm>
          <a:prstGeom prst="rect">
            <a:avLst/>
          </a:prstGeom>
        </p:spPr>
      </p:pic>
      <p:pic>
        <p:nvPicPr>
          <p:cNvPr id="4" name="Image 2" descr="preencoded.png"/>
          <p:cNvPicPr>
            <a:picLocks noChangeAspect="1"/>
          </p:cNvPicPr>
          <p:nvPr/>
        </p:nvPicPr>
        <p:blipFill>
          <a:blip r:embed="rId5"/>
          <a:stretch>
            <a:fillRect/>
          </a:stretch>
        </p:blipFill>
        <p:spPr>
          <a:xfrm>
            <a:off x="5321808" y="2450592"/>
            <a:ext cx="4005072" cy="2642616"/>
          </a:xfrm>
          <a:prstGeom prst="rect">
            <a:avLst/>
          </a:prstGeom>
        </p:spPr>
      </p:pic>
      <p:pic>
        <p:nvPicPr>
          <p:cNvPr id="5" name="Image 3" descr="preencoded.png"/>
          <p:cNvPicPr>
            <a:picLocks noChangeAspect="1"/>
          </p:cNvPicPr>
          <p:nvPr/>
        </p:nvPicPr>
        <p:blipFill>
          <a:blip r:embed="rId6"/>
          <a:stretch>
            <a:fillRect/>
          </a:stretch>
        </p:blipFill>
        <p:spPr>
          <a:xfrm>
            <a:off x="9838944" y="2450592"/>
            <a:ext cx="4005072" cy="2642616"/>
          </a:xfrm>
          <a:prstGeom prst="rect">
            <a:avLst/>
          </a:prstGeom>
        </p:spPr>
      </p:pic>
      <p:sp>
        <p:nvSpPr>
          <p:cNvPr id="6" name="Text 0"/>
          <p:cNvSpPr/>
          <p:nvPr/>
        </p:nvSpPr>
        <p:spPr>
          <a:xfrm>
            <a:off x="685800" y="1508760"/>
            <a:ext cx="13267944" cy="612648"/>
          </a:xfrm>
          <a:prstGeom prst="rect">
            <a:avLst/>
          </a:prstGeom>
          <a:noFill/>
          <a:ln/>
        </p:spPr>
        <p:txBody>
          <a:bodyPr wrap="none" lIns="0" tIns="0" rIns="0" bIns="0" rtlCol="0" anchor="ctr"/>
          <a:lstStyle/>
          <a:p>
            <a:pPr marL="0" indent="0" algn="l">
              <a:lnSpc>
                <a:spcPts val="4800"/>
              </a:lnSpc>
              <a:buNone/>
            </a:pPr>
            <a:r>
              <a:rPr lang="en-US" sz="3840" dirty="0">
                <a:solidFill>
                  <a:srgbClr val="FFFFFF"/>
                </a:solidFill>
                <a:latin typeface="思源黑体-思源黑体-Medium" pitchFamily="34" charset="0"/>
                <a:ea typeface="思源黑体-思源黑体-Medium" pitchFamily="34" charset="-122"/>
                <a:cs typeface="思源黑体-思源黑体-Medium" pitchFamily="34" charset="-120"/>
              </a:rPr>
              <a:t>System Architecture Overview</a:t>
            </a:r>
            <a:endParaRPr lang="en-US" sz="3840" dirty="0"/>
          </a:p>
        </p:txBody>
      </p:sp>
      <p:sp>
        <p:nvSpPr>
          <p:cNvPr id="7" name="Text 1"/>
          <p:cNvSpPr/>
          <p:nvPr/>
        </p:nvSpPr>
        <p:spPr>
          <a:xfrm>
            <a:off x="795528" y="5285232"/>
            <a:ext cx="4005072" cy="310896"/>
          </a:xfrm>
          <a:prstGeom prst="rect">
            <a:avLst/>
          </a:prstGeom>
          <a:noFill/>
          <a:ln/>
        </p:spPr>
        <p:txBody>
          <a:bodyPr wrap="none" lIns="0" tIns="0" rIns="0" bIns="0" rtlCol="0" anchor="ctr"/>
          <a:lstStyle/>
          <a:p>
            <a:pPr marL="0" indent="0" algn="ctr">
              <a:lnSpc>
                <a:spcPts val="2400"/>
              </a:lnSpc>
              <a:buNone/>
            </a:pPr>
            <a:r>
              <a:rPr lang="en-US" sz="2800" dirty="0">
                <a:solidFill>
                  <a:schemeClr val="bg1"/>
                </a:solidFill>
                <a:latin typeface="思源黑体-思源黑体-Medium" pitchFamily="34" charset="0"/>
                <a:ea typeface="思源黑体-思源黑体-Medium" pitchFamily="34" charset="-122"/>
                <a:cs typeface="思源黑体-思源黑体-Medium" pitchFamily="34" charset="-120"/>
              </a:rPr>
              <a:t>Data Ingestion Layer</a:t>
            </a:r>
            <a:endParaRPr lang="en-US" sz="2800" dirty="0">
              <a:solidFill>
                <a:schemeClr val="bg1"/>
              </a:solidFill>
            </a:endParaRPr>
          </a:p>
        </p:txBody>
      </p:sp>
      <p:sp>
        <p:nvSpPr>
          <p:cNvPr id="8" name="Text 2"/>
          <p:cNvSpPr/>
          <p:nvPr/>
        </p:nvSpPr>
        <p:spPr>
          <a:xfrm>
            <a:off x="795528" y="5769864"/>
            <a:ext cx="4005072" cy="566928"/>
          </a:xfrm>
          <a:prstGeom prst="rect">
            <a:avLst/>
          </a:prstGeom>
          <a:noFill/>
          <a:ln/>
        </p:spPr>
        <p:txBody>
          <a:bodyPr wrap="square" lIns="0" tIns="0" rIns="0" bIns="0" rtlCol="0" anchor="ctr"/>
          <a:lstStyle/>
          <a:p>
            <a:pPr marL="0" indent="0" algn="ctr">
              <a:lnSpc>
                <a:spcPts val="2220"/>
              </a:lnSpc>
              <a:buNone/>
            </a:pPr>
            <a:r>
              <a:rPr lang="en-US" sz="2400" dirty="0">
                <a:solidFill>
                  <a:schemeClr val="bg1"/>
                </a:solidFill>
                <a:latin typeface="思源黑体-思源黑体-Medium" pitchFamily="34" charset="0"/>
                <a:ea typeface="思源黑体-思源黑体-Medium" pitchFamily="34" charset="-122"/>
                <a:cs typeface="思源黑体-思源黑体-Medium" pitchFamily="34" charset="-120"/>
              </a:rPr>
              <a:t>Collects raw data from satellite sensors and other sources.</a:t>
            </a:r>
            <a:endParaRPr lang="en-US" sz="2400" dirty="0">
              <a:solidFill>
                <a:schemeClr val="bg1"/>
              </a:solidFill>
            </a:endParaRPr>
          </a:p>
        </p:txBody>
      </p:sp>
      <p:sp>
        <p:nvSpPr>
          <p:cNvPr id="9" name="Text 3"/>
          <p:cNvSpPr/>
          <p:nvPr/>
        </p:nvSpPr>
        <p:spPr>
          <a:xfrm>
            <a:off x="5321808" y="5285232"/>
            <a:ext cx="4005072" cy="310896"/>
          </a:xfrm>
          <a:prstGeom prst="rect">
            <a:avLst/>
          </a:prstGeom>
          <a:noFill/>
          <a:ln/>
        </p:spPr>
        <p:txBody>
          <a:bodyPr wrap="none" lIns="0" tIns="0" rIns="0" bIns="0" rtlCol="0" anchor="ctr"/>
          <a:lstStyle/>
          <a:p>
            <a:pPr marL="0" indent="0" algn="ctr">
              <a:lnSpc>
                <a:spcPts val="2400"/>
              </a:lnSpc>
              <a:buNone/>
            </a:pPr>
            <a:r>
              <a:rPr lang="en-US" sz="2800" dirty="0">
                <a:solidFill>
                  <a:schemeClr val="bg1">
                    <a:lumMod val="95000"/>
                  </a:schemeClr>
                </a:solidFill>
                <a:latin typeface="思源黑体-思源黑体-Medium" pitchFamily="34" charset="0"/>
                <a:ea typeface="思源黑体-思源黑体-Medium" pitchFamily="34" charset="-122"/>
                <a:cs typeface="思源黑体-思源黑体-Medium" pitchFamily="34" charset="-120"/>
              </a:rPr>
              <a:t>Processing Unit</a:t>
            </a:r>
            <a:endParaRPr lang="en-US" sz="2800" dirty="0">
              <a:solidFill>
                <a:schemeClr val="bg1">
                  <a:lumMod val="95000"/>
                </a:schemeClr>
              </a:solidFill>
            </a:endParaRPr>
          </a:p>
        </p:txBody>
      </p:sp>
      <p:sp>
        <p:nvSpPr>
          <p:cNvPr id="10" name="Text 4"/>
          <p:cNvSpPr/>
          <p:nvPr/>
        </p:nvSpPr>
        <p:spPr>
          <a:xfrm>
            <a:off x="5321808" y="5763396"/>
            <a:ext cx="4005072" cy="850392"/>
          </a:xfrm>
          <a:prstGeom prst="rect">
            <a:avLst/>
          </a:prstGeom>
          <a:noFill/>
          <a:ln/>
        </p:spPr>
        <p:txBody>
          <a:bodyPr wrap="square" lIns="0" tIns="0" rIns="0" bIns="0" rtlCol="0" anchor="ctr"/>
          <a:lstStyle/>
          <a:p>
            <a:pPr marL="0" indent="0" algn="ctr">
              <a:lnSpc>
                <a:spcPts val="2220"/>
              </a:lnSpc>
              <a:buNone/>
            </a:pPr>
            <a:r>
              <a:rPr lang="en-US" sz="2400" dirty="0">
                <a:solidFill>
                  <a:schemeClr val="bg1">
                    <a:lumMod val="95000"/>
                  </a:schemeClr>
                </a:solidFill>
                <a:latin typeface="思源黑体-思源黑体-Medium" pitchFamily="34" charset="0"/>
                <a:ea typeface="思源黑体-思源黑体-Medium" pitchFamily="34" charset="-122"/>
                <a:cs typeface="思源黑体-思源黑体-Medium" pitchFamily="34" charset="-120"/>
              </a:rPr>
              <a:t>Utilizes algorithms and machine learning models to process data and identify anomalies.</a:t>
            </a:r>
            <a:endParaRPr lang="en-US" sz="2400" dirty="0">
              <a:solidFill>
                <a:schemeClr val="bg1">
                  <a:lumMod val="95000"/>
                </a:schemeClr>
              </a:solidFill>
            </a:endParaRPr>
          </a:p>
        </p:txBody>
      </p:sp>
      <p:sp>
        <p:nvSpPr>
          <p:cNvPr id="11" name="Text 5"/>
          <p:cNvSpPr/>
          <p:nvPr/>
        </p:nvSpPr>
        <p:spPr>
          <a:xfrm>
            <a:off x="9838944" y="5285232"/>
            <a:ext cx="4005072" cy="310896"/>
          </a:xfrm>
          <a:prstGeom prst="rect">
            <a:avLst/>
          </a:prstGeom>
          <a:noFill/>
          <a:ln/>
        </p:spPr>
        <p:txBody>
          <a:bodyPr wrap="none" lIns="0" tIns="0" rIns="0" bIns="0" rtlCol="0" anchor="ctr"/>
          <a:lstStyle/>
          <a:p>
            <a:pPr marL="0" indent="0" algn="ctr">
              <a:lnSpc>
                <a:spcPts val="2400"/>
              </a:lnSpc>
              <a:buNone/>
            </a:pPr>
            <a:r>
              <a:rPr lang="en-US" sz="2800" dirty="0">
                <a:solidFill>
                  <a:schemeClr val="bg1"/>
                </a:solidFill>
                <a:latin typeface="思源黑体-思源黑体-Medium" pitchFamily="34" charset="0"/>
                <a:ea typeface="思源黑体-思源黑体-Medium" pitchFamily="34" charset="-122"/>
                <a:cs typeface="思源黑体-思源黑体-Medium" pitchFamily="34" charset="-120"/>
              </a:rPr>
              <a:t>User Interface</a:t>
            </a:r>
            <a:endParaRPr lang="en-US" sz="2800" dirty="0">
              <a:solidFill>
                <a:schemeClr val="bg1"/>
              </a:solidFill>
            </a:endParaRPr>
          </a:p>
        </p:txBody>
      </p:sp>
      <p:sp>
        <p:nvSpPr>
          <p:cNvPr id="12" name="Text 6"/>
          <p:cNvSpPr/>
          <p:nvPr/>
        </p:nvSpPr>
        <p:spPr>
          <a:xfrm>
            <a:off x="9838944" y="5905128"/>
            <a:ext cx="4005072" cy="566928"/>
          </a:xfrm>
          <a:prstGeom prst="rect">
            <a:avLst/>
          </a:prstGeom>
          <a:noFill/>
          <a:ln/>
        </p:spPr>
        <p:txBody>
          <a:bodyPr wrap="square" lIns="0" tIns="0" rIns="0" bIns="0" rtlCol="0" anchor="ctr"/>
          <a:lstStyle/>
          <a:p>
            <a:pPr marL="0" indent="0" algn="ctr">
              <a:lnSpc>
                <a:spcPts val="2220"/>
              </a:lnSpc>
              <a:buNone/>
            </a:pPr>
            <a:r>
              <a:rPr lang="en-US" sz="2400" dirty="0">
                <a:solidFill>
                  <a:schemeClr val="bg1">
                    <a:lumMod val="95000"/>
                  </a:schemeClr>
                </a:solidFill>
                <a:latin typeface="思源黑体-思源黑体-Medium" pitchFamily="34" charset="0"/>
                <a:ea typeface="思源黑体-思源黑体-Medium" pitchFamily="34" charset="-122"/>
                <a:cs typeface="思源黑体-思源黑体-Medium" pitchFamily="34" charset="-120"/>
              </a:rPr>
              <a:t>Displays detected anomalies and provides insights for effective decision-making.</a:t>
            </a:r>
            <a:endParaRPr lang="en-US" sz="2400" dirty="0">
              <a:solidFill>
                <a:schemeClr val="bg1">
                  <a:lumMod val="95000"/>
                </a:schemeClr>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0"/>
            <a:ext cx="14630400" cy="2322576"/>
          </a:xfrm>
          <a:prstGeom prst="rect">
            <a:avLst/>
          </a:prstGeom>
        </p:spPr>
      </p:pic>
      <p:pic>
        <p:nvPicPr>
          <p:cNvPr id="4" name="Image 2" descr="preencoded.png"/>
          <p:cNvPicPr>
            <a:picLocks noChangeAspect="1"/>
          </p:cNvPicPr>
          <p:nvPr/>
        </p:nvPicPr>
        <p:blipFill>
          <a:blip r:embed="rId5"/>
          <a:stretch>
            <a:fillRect/>
          </a:stretch>
        </p:blipFill>
        <p:spPr>
          <a:xfrm>
            <a:off x="685800" y="4507991"/>
            <a:ext cx="4297680" cy="2740301"/>
          </a:xfrm>
          <a:prstGeom prst="rect">
            <a:avLst/>
          </a:prstGeom>
        </p:spPr>
      </p:pic>
      <p:pic>
        <p:nvPicPr>
          <p:cNvPr id="5" name="Image 3" descr="preencoded.png"/>
          <p:cNvPicPr>
            <a:picLocks noChangeAspect="1"/>
          </p:cNvPicPr>
          <p:nvPr/>
        </p:nvPicPr>
        <p:blipFill>
          <a:blip r:embed="rId6"/>
          <a:stretch>
            <a:fillRect/>
          </a:stretch>
        </p:blipFill>
        <p:spPr>
          <a:xfrm>
            <a:off x="5175504" y="4507992"/>
            <a:ext cx="4297680" cy="2740300"/>
          </a:xfrm>
          <a:prstGeom prst="rect">
            <a:avLst/>
          </a:prstGeom>
        </p:spPr>
      </p:pic>
      <p:pic>
        <p:nvPicPr>
          <p:cNvPr id="6" name="Image 4" descr="preencoded.png"/>
          <p:cNvPicPr>
            <a:picLocks noChangeAspect="1"/>
          </p:cNvPicPr>
          <p:nvPr/>
        </p:nvPicPr>
        <p:blipFill>
          <a:blip r:embed="rId7"/>
          <a:stretch>
            <a:fillRect/>
          </a:stretch>
        </p:blipFill>
        <p:spPr>
          <a:xfrm>
            <a:off x="9656064" y="4507992"/>
            <a:ext cx="4297680" cy="2740300"/>
          </a:xfrm>
          <a:prstGeom prst="rect">
            <a:avLst/>
          </a:prstGeom>
        </p:spPr>
      </p:pic>
      <p:pic>
        <p:nvPicPr>
          <p:cNvPr id="7" name="Image 5" descr="preencoded.png"/>
          <p:cNvPicPr>
            <a:picLocks noChangeAspect="1"/>
          </p:cNvPicPr>
          <p:nvPr/>
        </p:nvPicPr>
        <p:blipFill>
          <a:blip r:embed="rId8"/>
          <a:stretch>
            <a:fillRect/>
          </a:stretch>
        </p:blipFill>
        <p:spPr>
          <a:xfrm>
            <a:off x="685800" y="4507992"/>
            <a:ext cx="128016" cy="2148840"/>
          </a:xfrm>
          <a:prstGeom prst="rect">
            <a:avLst/>
          </a:prstGeom>
        </p:spPr>
      </p:pic>
      <p:pic>
        <p:nvPicPr>
          <p:cNvPr id="8" name="Image 6" descr="preencoded.png"/>
          <p:cNvPicPr>
            <a:picLocks noChangeAspect="1"/>
          </p:cNvPicPr>
          <p:nvPr/>
        </p:nvPicPr>
        <p:blipFill>
          <a:blip r:embed="rId9"/>
          <a:stretch>
            <a:fillRect/>
          </a:stretch>
        </p:blipFill>
        <p:spPr>
          <a:xfrm>
            <a:off x="5175504" y="4507992"/>
            <a:ext cx="128016" cy="2148840"/>
          </a:xfrm>
          <a:prstGeom prst="rect">
            <a:avLst/>
          </a:prstGeom>
        </p:spPr>
      </p:pic>
      <p:pic>
        <p:nvPicPr>
          <p:cNvPr id="9" name="Image 7" descr="preencoded.png"/>
          <p:cNvPicPr>
            <a:picLocks noChangeAspect="1"/>
          </p:cNvPicPr>
          <p:nvPr/>
        </p:nvPicPr>
        <p:blipFill>
          <a:blip r:embed="rId10"/>
          <a:stretch>
            <a:fillRect/>
          </a:stretch>
        </p:blipFill>
        <p:spPr>
          <a:xfrm>
            <a:off x="9656064" y="4507992"/>
            <a:ext cx="128016" cy="2148840"/>
          </a:xfrm>
          <a:prstGeom prst="rect">
            <a:avLst/>
          </a:prstGeom>
        </p:spPr>
      </p:pic>
      <p:sp>
        <p:nvSpPr>
          <p:cNvPr id="10" name="Text 0"/>
          <p:cNvSpPr/>
          <p:nvPr/>
        </p:nvSpPr>
        <p:spPr>
          <a:xfrm>
            <a:off x="685800" y="3685032"/>
            <a:ext cx="13267944" cy="612648"/>
          </a:xfrm>
          <a:prstGeom prst="rect">
            <a:avLst/>
          </a:prstGeom>
          <a:noFill/>
          <a:ln/>
        </p:spPr>
        <p:txBody>
          <a:bodyPr wrap="none" lIns="0" tIns="0" rIns="0" bIns="0" rtlCol="0" anchor="ctr"/>
          <a:lstStyle/>
          <a:p>
            <a:pPr marL="0" indent="0" algn="l">
              <a:lnSpc>
                <a:spcPts val="4800"/>
              </a:lnSpc>
              <a:buNone/>
            </a:pPr>
            <a:r>
              <a:rPr lang="en-US" sz="3840" dirty="0">
                <a:solidFill>
                  <a:srgbClr val="FFFFFF"/>
                </a:solidFill>
                <a:latin typeface="思源黑体-思源黑体-Medium" pitchFamily="34" charset="0"/>
                <a:ea typeface="思源黑体-思源黑体-Medium" pitchFamily="34" charset="-122"/>
                <a:cs typeface="思源黑体-思源黑体-Medium" pitchFamily="34" charset="-120"/>
              </a:rPr>
              <a:t>Benefits of Automation</a:t>
            </a:r>
            <a:endParaRPr lang="en-US" sz="3840" dirty="0"/>
          </a:p>
        </p:txBody>
      </p:sp>
      <p:sp>
        <p:nvSpPr>
          <p:cNvPr id="11" name="Text 1"/>
          <p:cNvSpPr/>
          <p:nvPr/>
        </p:nvSpPr>
        <p:spPr>
          <a:xfrm>
            <a:off x="978408" y="4636008"/>
            <a:ext cx="3776472" cy="310896"/>
          </a:xfrm>
          <a:prstGeom prst="rect">
            <a:avLst/>
          </a:prstGeom>
          <a:noFill/>
          <a:ln/>
        </p:spPr>
        <p:txBody>
          <a:bodyPr wrap="none" lIns="0" tIns="0" rIns="0" bIns="0" rtlCol="0" anchor="ctr"/>
          <a:lstStyle/>
          <a:p>
            <a:pPr marL="0" indent="0" algn="l">
              <a:lnSpc>
                <a:spcPts val="2400"/>
              </a:lnSpc>
              <a:buNone/>
            </a:pPr>
            <a:r>
              <a:rPr lang="en-US" sz="2800" dirty="0">
                <a:solidFill>
                  <a:schemeClr val="bg1"/>
                </a:solidFill>
                <a:latin typeface="思源黑体-思源黑体-Medium" pitchFamily="34" charset="0"/>
                <a:ea typeface="思源黑体-思源黑体-Medium" pitchFamily="34" charset="-122"/>
                <a:cs typeface="思源黑体-思源黑体-Medium" pitchFamily="34" charset="-120"/>
              </a:rPr>
              <a:t>Increased Efficiency</a:t>
            </a:r>
            <a:endParaRPr lang="en-US" sz="2800" dirty="0">
              <a:solidFill>
                <a:schemeClr val="bg1"/>
              </a:solidFill>
            </a:endParaRPr>
          </a:p>
        </p:txBody>
      </p:sp>
      <p:sp>
        <p:nvSpPr>
          <p:cNvPr id="12" name="Text 2"/>
          <p:cNvSpPr/>
          <p:nvPr/>
        </p:nvSpPr>
        <p:spPr>
          <a:xfrm>
            <a:off x="978408" y="5120640"/>
            <a:ext cx="3776472" cy="1417320"/>
          </a:xfrm>
          <a:prstGeom prst="rect">
            <a:avLst/>
          </a:prstGeom>
          <a:noFill/>
          <a:ln/>
        </p:spPr>
        <p:txBody>
          <a:bodyPr wrap="square" lIns="0" tIns="0" rIns="0" bIns="0" rtlCol="0" anchor="ctr"/>
          <a:lstStyle/>
          <a:p>
            <a:pPr marL="0" indent="0" algn="l">
              <a:lnSpc>
                <a:spcPts val="2220"/>
              </a:lnSpc>
              <a:buNone/>
            </a:pPr>
            <a:endParaRPr lang="en-US" sz="2400" dirty="0">
              <a:solidFill>
                <a:schemeClr val="bg1">
                  <a:lumMod val="95000"/>
                </a:schemeClr>
              </a:solidFill>
              <a:latin typeface="思源黑体-思源黑体-Medium" pitchFamily="34" charset="0"/>
              <a:ea typeface="思源黑体-思源黑体-Medium" pitchFamily="34" charset="-122"/>
              <a:cs typeface="思源黑体-思源黑体-Medium" pitchFamily="34" charset="-120"/>
            </a:endParaRPr>
          </a:p>
          <a:p>
            <a:pPr marL="0" indent="0" algn="l">
              <a:lnSpc>
                <a:spcPts val="2220"/>
              </a:lnSpc>
              <a:buNone/>
            </a:pPr>
            <a:r>
              <a:rPr lang="en-US" sz="2400" dirty="0">
                <a:solidFill>
                  <a:schemeClr val="bg1">
                    <a:lumMod val="95000"/>
                  </a:schemeClr>
                </a:solidFill>
                <a:latin typeface="思源黑体-思源黑体-Medium" pitchFamily="34" charset="0"/>
                <a:ea typeface="思源黑体-思源黑体-Medium" pitchFamily="34" charset="-122"/>
                <a:cs typeface="思源黑体-思源黑体-Medium" pitchFamily="34" charset="-120"/>
              </a:rPr>
              <a:t>Automated detection significantly reduces the time required to identify potential issues, allowing satellite operators to focus on other critical tasks.</a:t>
            </a:r>
            <a:endParaRPr lang="en-US" sz="2400" dirty="0">
              <a:solidFill>
                <a:schemeClr val="bg1">
                  <a:lumMod val="95000"/>
                </a:schemeClr>
              </a:solidFill>
            </a:endParaRPr>
          </a:p>
        </p:txBody>
      </p:sp>
      <p:sp>
        <p:nvSpPr>
          <p:cNvPr id="13" name="Text 3"/>
          <p:cNvSpPr/>
          <p:nvPr/>
        </p:nvSpPr>
        <p:spPr>
          <a:xfrm>
            <a:off x="5468112" y="4636008"/>
            <a:ext cx="3776472" cy="310896"/>
          </a:xfrm>
          <a:prstGeom prst="rect">
            <a:avLst/>
          </a:prstGeom>
          <a:noFill/>
          <a:ln/>
        </p:spPr>
        <p:txBody>
          <a:bodyPr wrap="none" lIns="0" tIns="0" rIns="0" bIns="0" rtlCol="0" anchor="ctr"/>
          <a:lstStyle/>
          <a:p>
            <a:pPr marL="0" indent="0" algn="l">
              <a:lnSpc>
                <a:spcPts val="2400"/>
              </a:lnSpc>
              <a:buNone/>
            </a:pPr>
            <a:r>
              <a:rPr lang="en-US" sz="2800" dirty="0">
                <a:solidFill>
                  <a:schemeClr val="bg1">
                    <a:lumMod val="95000"/>
                  </a:schemeClr>
                </a:solidFill>
                <a:latin typeface="思源黑体-思源黑体-Medium" pitchFamily="34" charset="0"/>
                <a:ea typeface="思源黑体-思源黑体-Medium" pitchFamily="34" charset="-122"/>
                <a:cs typeface="思源黑体-思源黑体-Medium" pitchFamily="34" charset="-120"/>
              </a:rPr>
              <a:t>Cost Reduction</a:t>
            </a:r>
            <a:endParaRPr lang="en-US" sz="2800" dirty="0">
              <a:solidFill>
                <a:schemeClr val="bg1">
                  <a:lumMod val="95000"/>
                </a:schemeClr>
              </a:solidFill>
            </a:endParaRPr>
          </a:p>
        </p:txBody>
      </p:sp>
      <p:sp>
        <p:nvSpPr>
          <p:cNvPr id="14" name="Text 4"/>
          <p:cNvSpPr/>
          <p:nvPr/>
        </p:nvSpPr>
        <p:spPr>
          <a:xfrm>
            <a:off x="5468112" y="5358830"/>
            <a:ext cx="3776472" cy="1417320"/>
          </a:xfrm>
          <a:prstGeom prst="rect">
            <a:avLst/>
          </a:prstGeom>
          <a:noFill/>
          <a:ln/>
        </p:spPr>
        <p:txBody>
          <a:bodyPr wrap="square" lIns="0" tIns="0" rIns="0" bIns="0" rtlCol="0" anchor="ctr"/>
          <a:lstStyle/>
          <a:p>
            <a:pPr marL="0" indent="0" algn="l">
              <a:lnSpc>
                <a:spcPts val="2220"/>
              </a:lnSpc>
              <a:buNone/>
            </a:pPr>
            <a:r>
              <a:rPr lang="en-US" sz="2400" dirty="0">
                <a:solidFill>
                  <a:schemeClr val="bg1"/>
                </a:solidFill>
                <a:latin typeface="思源黑体-思源黑体-Medium" pitchFamily="34" charset="0"/>
                <a:ea typeface="思源黑体-思源黑体-Medium" pitchFamily="34" charset="-122"/>
                <a:cs typeface="思源黑体-思源黑体-Medium" pitchFamily="34" charset="-120"/>
              </a:rPr>
              <a:t>By preventing costly satellite failures through early detection of anomalies, organizations can save substantial resources and maintain operational readiness.</a:t>
            </a:r>
            <a:endParaRPr lang="en-US" sz="2400" dirty="0">
              <a:solidFill>
                <a:schemeClr val="bg1"/>
              </a:solidFill>
            </a:endParaRPr>
          </a:p>
        </p:txBody>
      </p:sp>
      <p:sp>
        <p:nvSpPr>
          <p:cNvPr id="15" name="Text 5"/>
          <p:cNvSpPr/>
          <p:nvPr/>
        </p:nvSpPr>
        <p:spPr>
          <a:xfrm>
            <a:off x="9957816" y="4636008"/>
            <a:ext cx="3776472" cy="310896"/>
          </a:xfrm>
          <a:prstGeom prst="rect">
            <a:avLst/>
          </a:prstGeom>
          <a:noFill/>
          <a:ln/>
        </p:spPr>
        <p:txBody>
          <a:bodyPr wrap="none" lIns="0" tIns="0" rIns="0" bIns="0" rtlCol="0" anchor="ctr"/>
          <a:lstStyle/>
          <a:p>
            <a:pPr marL="0" indent="0" algn="l">
              <a:lnSpc>
                <a:spcPts val="2400"/>
              </a:lnSpc>
              <a:buNone/>
            </a:pPr>
            <a:r>
              <a:rPr lang="en-US" sz="2800" dirty="0">
                <a:solidFill>
                  <a:schemeClr val="bg1">
                    <a:lumMod val="95000"/>
                  </a:schemeClr>
                </a:solidFill>
                <a:latin typeface="思源黑体-思源黑体-Medium" pitchFamily="34" charset="0"/>
                <a:ea typeface="思源黑体-思源黑体-Medium" pitchFamily="34" charset="-122"/>
                <a:cs typeface="思源黑体-思源黑体-Medium" pitchFamily="34" charset="-120"/>
              </a:rPr>
              <a:t>Enhanced Reliability</a:t>
            </a:r>
            <a:endParaRPr lang="en-US" sz="2800" dirty="0">
              <a:solidFill>
                <a:schemeClr val="bg1">
                  <a:lumMod val="95000"/>
                </a:schemeClr>
              </a:solidFill>
            </a:endParaRPr>
          </a:p>
        </p:txBody>
      </p:sp>
      <p:sp>
        <p:nvSpPr>
          <p:cNvPr id="16" name="Text 6"/>
          <p:cNvSpPr/>
          <p:nvPr/>
        </p:nvSpPr>
        <p:spPr>
          <a:xfrm>
            <a:off x="9957816" y="5390946"/>
            <a:ext cx="3776472" cy="1133856"/>
          </a:xfrm>
          <a:prstGeom prst="rect">
            <a:avLst/>
          </a:prstGeom>
          <a:noFill/>
          <a:ln/>
        </p:spPr>
        <p:txBody>
          <a:bodyPr wrap="square" lIns="0" tIns="0" rIns="0" bIns="0" rtlCol="0" anchor="ctr"/>
          <a:lstStyle/>
          <a:p>
            <a:pPr marL="0" indent="0" algn="l">
              <a:lnSpc>
                <a:spcPts val="2220"/>
              </a:lnSpc>
              <a:buNone/>
            </a:pPr>
            <a:r>
              <a:rPr lang="en-US" sz="2400" dirty="0">
                <a:solidFill>
                  <a:schemeClr val="bg1">
                    <a:lumMod val="95000"/>
                  </a:schemeClr>
                </a:solidFill>
                <a:latin typeface="思源黑体-思源黑体-Medium" pitchFamily="34" charset="0"/>
                <a:ea typeface="思源黑体-思源黑体-Medium" pitchFamily="34" charset="-122"/>
                <a:cs typeface="思源黑体-思源黑体-Medium" pitchFamily="34" charset="-120"/>
              </a:rPr>
              <a:t>Automated systems provide consistent monitoring and detection, improving overall satellite reliability and reducing risks related to human error.</a:t>
            </a:r>
            <a:endParaRPr lang="en-US" sz="2400" dirty="0">
              <a:solidFill>
                <a:schemeClr val="bg1">
                  <a:lumMod val="95000"/>
                </a:schemeClr>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9144"/>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5001768" y="2212848"/>
            <a:ext cx="4645152" cy="4645152"/>
          </a:xfrm>
          <a:prstGeom prst="rect">
            <a:avLst/>
          </a:prstGeom>
        </p:spPr>
      </p:pic>
      <p:pic>
        <p:nvPicPr>
          <p:cNvPr id="4" name="Image 2" descr="preencoded.png"/>
          <p:cNvPicPr>
            <a:picLocks noChangeAspect="1"/>
          </p:cNvPicPr>
          <p:nvPr/>
        </p:nvPicPr>
        <p:blipFill>
          <a:blip r:embed="rId5"/>
          <a:stretch>
            <a:fillRect/>
          </a:stretch>
        </p:blipFill>
        <p:spPr>
          <a:xfrm>
            <a:off x="5001768" y="2212848"/>
            <a:ext cx="4645152" cy="4645152"/>
          </a:xfrm>
          <a:prstGeom prst="rect">
            <a:avLst/>
          </a:prstGeom>
        </p:spPr>
      </p:pic>
      <p:pic>
        <p:nvPicPr>
          <p:cNvPr id="5" name="Image 3" descr="preencoded.png"/>
          <p:cNvPicPr>
            <a:picLocks noChangeAspect="1"/>
          </p:cNvPicPr>
          <p:nvPr/>
        </p:nvPicPr>
        <p:blipFill>
          <a:blip r:embed="rId6"/>
          <a:stretch>
            <a:fillRect/>
          </a:stretch>
        </p:blipFill>
        <p:spPr>
          <a:xfrm>
            <a:off x="5001768" y="2212848"/>
            <a:ext cx="4645152" cy="4645152"/>
          </a:xfrm>
          <a:prstGeom prst="rect">
            <a:avLst/>
          </a:prstGeom>
        </p:spPr>
      </p:pic>
      <p:sp>
        <p:nvSpPr>
          <p:cNvPr id="6" name="Text 0"/>
          <p:cNvSpPr/>
          <p:nvPr/>
        </p:nvSpPr>
        <p:spPr>
          <a:xfrm>
            <a:off x="685800" y="1380744"/>
            <a:ext cx="13267944" cy="612648"/>
          </a:xfrm>
          <a:prstGeom prst="rect">
            <a:avLst/>
          </a:prstGeom>
          <a:noFill/>
          <a:ln/>
        </p:spPr>
        <p:txBody>
          <a:bodyPr wrap="none" lIns="0" tIns="0" rIns="0" bIns="0" rtlCol="0" anchor="ctr"/>
          <a:lstStyle/>
          <a:p>
            <a:pPr marL="0" indent="0" algn="l">
              <a:lnSpc>
                <a:spcPts val="4800"/>
              </a:lnSpc>
              <a:buNone/>
            </a:pPr>
            <a:r>
              <a:rPr lang="en-US" sz="3840" b="1" dirty="0">
                <a:solidFill>
                  <a:srgbClr val="FFFFFF"/>
                </a:solidFill>
                <a:latin typeface="思源黑体-思源黑体-Medium" pitchFamily="34" charset="0"/>
                <a:ea typeface="思源黑体-思源黑体-Medium" pitchFamily="34" charset="-122"/>
                <a:cs typeface="思源黑体-思源黑体-Medium" pitchFamily="34" charset="-120"/>
              </a:rPr>
              <a:t>Challenges and Considerations in Anomaly Detection</a:t>
            </a:r>
            <a:endParaRPr lang="en-US" sz="3840" b="1" dirty="0"/>
          </a:p>
        </p:txBody>
      </p:sp>
      <p:sp>
        <p:nvSpPr>
          <p:cNvPr id="7" name="Text 1"/>
          <p:cNvSpPr/>
          <p:nvPr/>
        </p:nvSpPr>
        <p:spPr>
          <a:xfrm>
            <a:off x="786384" y="3849624"/>
            <a:ext cx="3538728" cy="310896"/>
          </a:xfrm>
          <a:prstGeom prst="rect">
            <a:avLst/>
          </a:prstGeom>
          <a:noFill/>
          <a:ln/>
        </p:spPr>
        <p:txBody>
          <a:bodyPr wrap="none" lIns="0" tIns="0" rIns="0" bIns="0" rtlCol="0" anchor="ctr"/>
          <a:lstStyle/>
          <a:p>
            <a:pPr marL="0" indent="0" algn="r">
              <a:lnSpc>
                <a:spcPts val="2400"/>
              </a:lnSpc>
              <a:buNone/>
            </a:pPr>
            <a:r>
              <a:rPr lang="en-US" sz="2800" dirty="0">
                <a:solidFill>
                  <a:schemeClr val="bg1">
                    <a:lumMod val="95000"/>
                  </a:schemeClr>
                </a:solidFill>
                <a:latin typeface="思源黑体-思源黑体-Medium" pitchFamily="34" charset="0"/>
                <a:ea typeface="思源黑体-思源黑体-Medium" pitchFamily="34" charset="-122"/>
                <a:cs typeface="思源黑体-思源黑体-Medium" pitchFamily="34" charset="-120"/>
              </a:rPr>
              <a:t>Data Quality</a:t>
            </a:r>
            <a:endParaRPr lang="en-US" sz="2800" dirty="0">
              <a:solidFill>
                <a:schemeClr val="bg1">
                  <a:lumMod val="95000"/>
                </a:schemeClr>
              </a:solidFill>
            </a:endParaRPr>
          </a:p>
        </p:txBody>
      </p:sp>
      <p:sp>
        <p:nvSpPr>
          <p:cNvPr id="8" name="Text 2"/>
          <p:cNvSpPr/>
          <p:nvPr/>
        </p:nvSpPr>
        <p:spPr>
          <a:xfrm>
            <a:off x="786384" y="4370832"/>
            <a:ext cx="3538728" cy="850392"/>
          </a:xfrm>
          <a:prstGeom prst="rect">
            <a:avLst/>
          </a:prstGeom>
          <a:noFill/>
          <a:ln/>
        </p:spPr>
        <p:txBody>
          <a:bodyPr wrap="square" lIns="0" tIns="0" rIns="0" bIns="0" rtlCol="0" anchor="ctr"/>
          <a:lstStyle/>
          <a:p>
            <a:pPr marL="0" indent="0" algn="r">
              <a:lnSpc>
                <a:spcPts val="2220"/>
              </a:lnSpc>
              <a:buNone/>
            </a:pPr>
            <a:r>
              <a:rPr lang="en-US" sz="2400" dirty="0">
                <a:solidFill>
                  <a:schemeClr val="bg1">
                    <a:lumMod val="95000"/>
                  </a:schemeClr>
                </a:solidFill>
                <a:latin typeface="思源黑体-思源黑体-Medium" pitchFamily="34" charset="0"/>
                <a:ea typeface="思源黑体-思源黑体-Medium" pitchFamily="34" charset="-122"/>
                <a:cs typeface="思源黑体-思源黑体-Medium" pitchFamily="34" charset="-120"/>
              </a:rPr>
              <a:t>The accuracy of anomaly detection heavily relies on the quality of incoming data.</a:t>
            </a:r>
            <a:endParaRPr lang="en-US" sz="2400" dirty="0">
              <a:solidFill>
                <a:schemeClr val="bg1">
                  <a:lumMod val="95000"/>
                </a:schemeClr>
              </a:solidFill>
            </a:endParaRPr>
          </a:p>
        </p:txBody>
      </p:sp>
      <p:sp>
        <p:nvSpPr>
          <p:cNvPr id="9" name="Text 3"/>
          <p:cNvSpPr/>
          <p:nvPr/>
        </p:nvSpPr>
        <p:spPr>
          <a:xfrm>
            <a:off x="5623560" y="4352544"/>
            <a:ext cx="146304" cy="365760"/>
          </a:xfrm>
          <a:prstGeom prst="rect">
            <a:avLst/>
          </a:prstGeom>
          <a:noFill/>
          <a:ln/>
        </p:spPr>
        <p:txBody>
          <a:bodyPr wrap="none" lIns="0" tIns="0" rIns="0" bIns="0" rtlCol="0" anchor="ctr"/>
          <a:lstStyle/>
          <a:p>
            <a:pPr marL="0" indent="0" algn="l">
              <a:lnSpc>
                <a:spcPts val="2300"/>
              </a:lnSpc>
              <a:buNone/>
            </a:pPr>
            <a:r>
              <a:rPr lang="en-US" sz="1920" dirty="0">
                <a:solidFill>
                  <a:srgbClr val="3D3D3D"/>
                </a:solidFill>
                <a:latin typeface="思源黑体-思源黑体-Medium" pitchFamily="34" charset="0"/>
                <a:ea typeface="思源黑体-思源黑体-Medium" pitchFamily="34" charset="-122"/>
                <a:cs typeface="思源黑体-思源黑体-Medium" pitchFamily="34" charset="-120"/>
              </a:rPr>
              <a:t>1</a:t>
            </a:r>
            <a:endParaRPr lang="en-US" sz="1920" dirty="0"/>
          </a:p>
        </p:txBody>
      </p:sp>
      <p:sp>
        <p:nvSpPr>
          <p:cNvPr id="10" name="Text 4"/>
          <p:cNvSpPr/>
          <p:nvPr/>
        </p:nvSpPr>
        <p:spPr>
          <a:xfrm>
            <a:off x="8065008" y="2944368"/>
            <a:ext cx="146304" cy="365760"/>
          </a:xfrm>
          <a:prstGeom prst="rect">
            <a:avLst/>
          </a:prstGeom>
          <a:noFill/>
          <a:ln/>
        </p:spPr>
        <p:txBody>
          <a:bodyPr wrap="none" lIns="0" tIns="0" rIns="0" bIns="0" rtlCol="0" anchor="ctr"/>
          <a:lstStyle/>
          <a:p>
            <a:pPr marL="0" indent="0" algn="l">
              <a:lnSpc>
                <a:spcPts val="2300"/>
              </a:lnSpc>
              <a:buNone/>
            </a:pPr>
            <a:r>
              <a:rPr lang="en-US" sz="1920" dirty="0">
                <a:solidFill>
                  <a:srgbClr val="141414"/>
                </a:solidFill>
                <a:latin typeface="思源黑体-思源黑体-Medium" pitchFamily="34" charset="0"/>
                <a:ea typeface="思源黑体-思源黑体-Medium" pitchFamily="34" charset="-122"/>
                <a:cs typeface="思源黑体-思源黑体-Medium" pitchFamily="34" charset="-120"/>
              </a:rPr>
              <a:t>2</a:t>
            </a:r>
            <a:endParaRPr lang="en-US" sz="1920" dirty="0"/>
          </a:p>
        </p:txBody>
      </p:sp>
      <p:sp>
        <p:nvSpPr>
          <p:cNvPr id="11" name="Text 5"/>
          <p:cNvSpPr/>
          <p:nvPr/>
        </p:nvSpPr>
        <p:spPr>
          <a:xfrm>
            <a:off x="8065008" y="5760720"/>
            <a:ext cx="146304" cy="365760"/>
          </a:xfrm>
          <a:prstGeom prst="rect">
            <a:avLst/>
          </a:prstGeom>
          <a:noFill/>
          <a:ln/>
        </p:spPr>
        <p:txBody>
          <a:bodyPr wrap="none" lIns="0" tIns="0" rIns="0" bIns="0" rtlCol="0" anchor="ctr"/>
          <a:lstStyle/>
          <a:p>
            <a:pPr marL="0" indent="0" algn="l">
              <a:lnSpc>
                <a:spcPts val="2300"/>
              </a:lnSpc>
              <a:buNone/>
            </a:pPr>
            <a:r>
              <a:rPr lang="en-US" sz="1920" dirty="0">
                <a:solidFill>
                  <a:srgbClr val="171717"/>
                </a:solidFill>
                <a:latin typeface="思源黑体-思源黑体-Medium" pitchFamily="34" charset="0"/>
                <a:ea typeface="思源黑体-思源黑体-Medium" pitchFamily="34" charset="-122"/>
                <a:cs typeface="思源黑体-思源黑体-Medium" pitchFamily="34" charset="-120"/>
              </a:rPr>
              <a:t>3</a:t>
            </a:r>
            <a:endParaRPr lang="en-US" sz="1920" dirty="0"/>
          </a:p>
        </p:txBody>
      </p:sp>
      <p:sp>
        <p:nvSpPr>
          <p:cNvPr id="12" name="Text 6"/>
          <p:cNvSpPr/>
          <p:nvPr/>
        </p:nvSpPr>
        <p:spPr>
          <a:xfrm>
            <a:off x="9930384" y="2569464"/>
            <a:ext cx="3922776" cy="310896"/>
          </a:xfrm>
          <a:prstGeom prst="rect">
            <a:avLst/>
          </a:prstGeom>
          <a:noFill/>
          <a:ln/>
        </p:spPr>
        <p:txBody>
          <a:bodyPr wrap="none" lIns="0" tIns="0" rIns="0" bIns="0" rtlCol="0" anchor="ctr"/>
          <a:lstStyle/>
          <a:p>
            <a:pPr marL="0" indent="0" algn="l">
              <a:lnSpc>
                <a:spcPts val="2400"/>
              </a:lnSpc>
              <a:buNone/>
            </a:pPr>
            <a:r>
              <a:rPr lang="en-US" sz="2800" dirty="0">
                <a:solidFill>
                  <a:schemeClr val="bg1"/>
                </a:solidFill>
                <a:latin typeface="思源黑体-思源黑体-Medium" pitchFamily="34" charset="0"/>
                <a:ea typeface="思源黑体-思源黑体-Medium" pitchFamily="34" charset="-122"/>
                <a:cs typeface="思源黑体-思源黑体-Medium" pitchFamily="34" charset="-120"/>
              </a:rPr>
              <a:t>Model Overfitting</a:t>
            </a:r>
            <a:endParaRPr lang="en-US" sz="2800" dirty="0">
              <a:solidFill>
                <a:schemeClr val="bg1"/>
              </a:solidFill>
            </a:endParaRPr>
          </a:p>
        </p:txBody>
      </p:sp>
      <p:sp>
        <p:nvSpPr>
          <p:cNvPr id="13" name="Text 7"/>
          <p:cNvSpPr/>
          <p:nvPr/>
        </p:nvSpPr>
        <p:spPr>
          <a:xfrm>
            <a:off x="9930384" y="3136392"/>
            <a:ext cx="3922776" cy="850392"/>
          </a:xfrm>
          <a:prstGeom prst="rect">
            <a:avLst/>
          </a:prstGeom>
          <a:noFill/>
          <a:ln/>
        </p:spPr>
        <p:txBody>
          <a:bodyPr wrap="square" lIns="0" tIns="0" rIns="0" bIns="0" rtlCol="0" anchor="ctr"/>
          <a:lstStyle/>
          <a:p>
            <a:pPr marL="0" indent="0" algn="l">
              <a:lnSpc>
                <a:spcPts val="2220"/>
              </a:lnSpc>
              <a:buNone/>
            </a:pPr>
            <a:r>
              <a:rPr lang="en-US" sz="2400" dirty="0">
                <a:solidFill>
                  <a:schemeClr val="bg1"/>
                </a:solidFill>
                <a:latin typeface="思源黑体-思源黑体-Medium" pitchFamily="34" charset="0"/>
                <a:ea typeface="思源黑体-思源黑体-Medium" pitchFamily="34" charset="-122"/>
                <a:cs typeface="思源黑体-思源黑体-Medium" pitchFamily="34" charset="-120"/>
              </a:rPr>
              <a:t>Machine learning models may overfit to historical data, losing their ability to generalize.</a:t>
            </a:r>
            <a:endParaRPr lang="en-US" sz="2400" dirty="0">
              <a:solidFill>
                <a:schemeClr val="bg1"/>
              </a:solidFill>
            </a:endParaRPr>
          </a:p>
        </p:txBody>
      </p:sp>
      <p:sp>
        <p:nvSpPr>
          <p:cNvPr id="14" name="Text 8"/>
          <p:cNvSpPr/>
          <p:nvPr/>
        </p:nvSpPr>
        <p:spPr>
          <a:xfrm>
            <a:off x="9930384" y="5084064"/>
            <a:ext cx="3922776" cy="310896"/>
          </a:xfrm>
          <a:prstGeom prst="rect">
            <a:avLst/>
          </a:prstGeom>
          <a:noFill/>
          <a:ln/>
        </p:spPr>
        <p:txBody>
          <a:bodyPr wrap="none" lIns="0" tIns="0" rIns="0" bIns="0" rtlCol="0" anchor="ctr"/>
          <a:lstStyle/>
          <a:p>
            <a:pPr marL="0" indent="0" algn="l">
              <a:lnSpc>
                <a:spcPts val="2400"/>
              </a:lnSpc>
              <a:buNone/>
            </a:pPr>
            <a:r>
              <a:rPr lang="en-US" sz="2800" dirty="0">
                <a:solidFill>
                  <a:schemeClr val="bg1">
                    <a:lumMod val="95000"/>
                  </a:schemeClr>
                </a:solidFill>
                <a:latin typeface="思源黑体-思源黑体-Medium" pitchFamily="34" charset="0"/>
                <a:ea typeface="思源黑体-思源黑体-Medium" pitchFamily="34" charset="-122"/>
                <a:cs typeface="思源黑体-思源黑体-Medium" pitchFamily="34" charset="-120"/>
              </a:rPr>
              <a:t>Integration Challenges</a:t>
            </a:r>
            <a:endParaRPr lang="en-US" sz="2800" dirty="0">
              <a:solidFill>
                <a:schemeClr val="bg1">
                  <a:lumMod val="95000"/>
                </a:schemeClr>
              </a:solidFill>
            </a:endParaRPr>
          </a:p>
        </p:txBody>
      </p:sp>
      <p:sp>
        <p:nvSpPr>
          <p:cNvPr id="15" name="Text 9"/>
          <p:cNvSpPr/>
          <p:nvPr/>
        </p:nvSpPr>
        <p:spPr>
          <a:xfrm>
            <a:off x="9930384" y="5605272"/>
            <a:ext cx="3922776" cy="850392"/>
          </a:xfrm>
          <a:prstGeom prst="rect">
            <a:avLst/>
          </a:prstGeom>
          <a:noFill/>
          <a:ln/>
        </p:spPr>
        <p:txBody>
          <a:bodyPr wrap="square" lIns="0" tIns="0" rIns="0" bIns="0" rtlCol="0" anchor="ctr"/>
          <a:lstStyle/>
          <a:p>
            <a:pPr marL="0" indent="0" algn="l">
              <a:lnSpc>
                <a:spcPts val="2220"/>
              </a:lnSpc>
              <a:buNone/>
            </a:pPr>
            <a:r>
              <a:rPr lang="en-US" sz="2400" dirty="0">
                <a:solidFill>
                  <a:schemeClr val="bg1">
                    <a:lumMod val="95000"/>
                  </a:schemeClr>
                </a:solidFill>
                <a:latin typeface="思源黑体-思源黑体-Medium" pitchFamily="34" charset="0"/>
                <a:ea typeface="思源黑体-思源黑体-Medium" pitchFamily="34" charset="-122"/>
                <a:cs typeface="思源黑体-思源黑体-Medium" pitchFamily="34" charset="-120"/>
              </a:rPr>
              <a:t>Ensuring seamless integration with existing systems requires extensive testing and validation.</a:t>
            </a:r>
            <a:endParaRPr lang="en-US" sz="2400" dirty="0">
              <a:solidFill>
                <a:schemeClr val="bg1">
                  <a:lumMod val="95000"/>
                </a:schemeClr>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0"/>
            <a:ext cx="14630400" cy="8238744"/>
          </a:xfrm>
          <a:prstGeom prst="rect">
            <a:avLst/>
          </a:prstGeom>
        </p:spPr>
      </p:pic>
      <p:pic>
        <p:nvPicPr>
          <p:cNvPr id="4" name="Image 2" descr="preencoded.png"/>
          <p:cNvPicPr>
            <a:picLocks noChangeAspect="1"/>
          </p:cNvPicPr>
          <p:nvPr/>
        </p:nvPicPr>
        <p:blipFill>
          <a:blip r:embed="rId5"/>
          <a:stretch>
            <a:fillRect/>
          </a:stretch>
        </p:blipFill>
        <p:spPr>
          <a:xfrm>
            <a:off x="18288" y="3886200"/>
            <a:ext cx="7196328" cy="1188720"/>
          </a:xfrm>
          <a:prstGeom prst="rect">
            <a:avLst/>
          </a:prstGeom>
        </p:spPr>
      </p:pic>
      <p:pic>
        <p:nvPicPr>
          <p:cNvPr id="5" name="Image 3" descr="preencoded.png"/>
          <p:cNvPicPr>
            <a:picLocks noChangeAspect="1"/>
          </p:cNvPicPr>
          <p:nvPr/>
        </p:nvPicPr>
        <p:blipFill>
          <a:blip r:embed="rId6"/>
          <a:stretch>
            <a:fillRect/>
          </a:stretch>
        </p:blipFill>
        <p:spPr>
          <a:xfrm>
            <a:off x="18288" y="5074920"/>
            <a:ext cx="7196328" cy="1298448"/>
          </a:xfrm>
          <a:prstGeom prst="rect">
            <a:avLst/>
          </a:prstGeom>
        </p:spPr>
      </p:pic>
      <p:pic>
        <p:nvPicPr>
          <p:cNvPr id="6" name="Image 4" descr="preencoded.png"/>
          <p:cNvPicPr>
            <a:picLocks noChangeAspect="1"/>
          </p:cNvPicPr>
          <p:nvPr/>
        </p:nvPicPr>
        <p:blipFill>
          <a:blip r:embed="rId7"/>
          <a:stretch>
            <a:fillRect/>
          </a:stretch>
        </p:blipFill>
        <p:spPr>
          <a:xfrm>
            <a:off x="7434072" y="3886200"/>
            <a:ext cx="7196328" cy="1188720"/>
          </a:xfrm>
          <a:prstGeom prst="rect">
            <a:avLst/>
          </a:prstGeom>
        </p:spPr>
      </p:pic>
      <p:pic>
        <p:nvPicPr>
          <p:cNvPr id="7" name="Image 5" descr="preencoded.png"/>
          <p:cNvPicPr>
            <a:picLocks noChangeAspect="1"/>
          </p:cNvPicPr>
          <p:nvPr/>
        </p:nvPicPr>
        <p:blipFill>
          <a:blip r:embed="rId5"/>
          <a:stretch>
            <a:fillRect/>
          </a:stretch>
        </p:blipFill>
        <p:spPr>
          <a:xfrm>
            <a:off x="7434072" y="5074920"/>
            <a:ext cx="7196328" cy="1298448"/>
          </a:xfrm>
          <a:prstGeom prst="rect">
            <a:avLst/>
          </a:prstGeom>
        </p:spPr>
      </p:pic>
      <p:sp>
        <p:nvSpPr>
          <p:cNvPr id="8" name="Text 0"/>
          <p:cNvSpPr/>
          <p:nvPr/>
        </p:nvSpPr>
        <p:spPr>
          <a:xfrm>
            <a:off x="685800" y="1975104"/>
            <a:ext cx="13267944" cy="612648"/>
          </a:xfrm>
          <a:prstGeom prst="rect">
            <a:avLst/>
          </a:prstGeom>
          <a:noFill/>
          <a:ln/>
        </p:spPr>
        <p:txBody>
          <a:bodyPr wrap="none" lIns="0" tIns="0" rIns="0" bIns="0" rtlCol="0" anchor="ctr"/>
          <a:lstStyle/>
          <a:p>
            <a:pPr marL="0" indent="0" algn="l">
              <a:lnSpc>
                <a:spcPts val="4800"/>
              </a:lnSpc>
              <a:buNone/>
            </a:pPr>
            <a:r>
              <a:rPr lang="en-US" sz="3840" dirty="0">
                <a:solidFill>
                  <a:srgbClr val="FFFFFF"/>
                </a:solidFill>
                <a:latin typeface="思源黑体-思源黑体-Medium" pitchFamily="34" charset="0"/>
                <a:ea typeface="思源黑体-思源黑体-Medium" pitchFamily="34" charset="-122"/>
                <a:cs typeface="思源黑体-思源黑体-Medium" pitchFamily="34" charset="-120"/>
              </a:rPr>
              <a:t>Automated Satellite Anomaly Detector Conclusion</a:t>
            </a:r>
            <a:endParaRPr lang="en-US" sz="3840" dirty="0"/>
          </a:p>
        </p:txBody>
      </p:sp>
      <p:sp>
        <p:nvSpPr>
          <p:cNvPr id="9" name="Text 1"/>
          <p:cNvSpPr/>
          <p:nvPr/>
        </p:nvSpPr>
        <p:spPr>
          <a:xfrm>
            <a:off x="685800" y="2807208"/>
            <a:ext cx="13267944" cy="850392"/>
          </a:xfrm>
          <a:prstGeom prst="rect">
            <a:avLst/>
          </a:prstGeom>
          <a:noFill/>
          <a:ln/>
        </p:spPr>
        <p:txBody>
          <a:bodyPr wrap="square" lIns="0" tIns="0" rIns="0" bIns="0" rtlCol="0" anchor="ctr"/>
          <a:lstStyle/>
          <a:p>
            <a:pPr marL="0" indent="0" algn="l">
              <a:lnSpc>
                <a:spcPts val="2220"/>
              </a:lnSpc>
              <a:buNone/>
            </a:pPr>
            <a:r>
              <a:rPr lang="en-US" sz="2400" dirty="0">
                <a:solidFill>
                  <a:schemeClr val="bg1"/>
                </a:solidFill>
                <a:latin typeface="思源黑体-思源黑体-Medium" pitchFamily="34" charset="0"/>
                <a:ea typeface="思源黑体-思源黑体-Medium" pitchFamily="34" charset="-122"/>
                <a:cs typeface="思源黑体-思源黑体-Medium" pitchFamily="34" charset="-120"/>
              </a:rPr>
              <a:t>The Automated Satellite Anomaly Detector is a breakthrough technology that enhances satellite operations through machine learning. Its adoption ensures that satellite missions remain reliable and long-lasting, while also promoting innovative advancements in the aerospace industry.</a:t>
            </a:r>
            <a:endParaRPr lang="en-US" sz="2400" dirty="0">
              <a:solidFill>
                <a:schemeClr val="bg1"/>
              </a:solidFill>
            </a:endParaRPr>
          </a:p>
        </p:txBody>
      </p:sp>
      <p:sp>
        <p:nvSpPr>
          <p:cNvPr id="10" name="Text 2"/>
          <p:cNvSpPr/>
          <p:nvPr/>
        </p:nvSpPr>
        <p:spPr>
          <a:xfrm>
            <a:off x="896112" y="3986784"/>
            <a:ext cx="6117336" cy="310896"/>
          </a:xfrm>
          <a:prstGeom prst="rect">
            <a:avLst/>
          </a:prstGeom>
          <a:noFill/>
          <a:ln/>
        </p:spPr>
        <p:txBody>
          <a:bodyPr wrap="none" lIns="0" tIns="0" rIns="0" bIns="0" rtlCol="0" anchor="ctr"/>
          <a:lstStyle/>
          <a:p>
            <a:pPr marL="0" indent="0" algn="l">
              <a:lnSpc>
                <a:spcPts val="2400"/>
              </a:lnSpc>
              <a:buNone/>
            </a:pPr>
            <a:r>
              <a:rPr lang="en-US" sz="2800" dirty="0">
                <a:solidFill>
                  <a:srgbClr val="707070"/>
                </a:solidFill>
                <a:latin typeface="思源黑体-思源黑体-Medium" pitchFamily="34" charset="0"/>
                <a:ea typeface="思源黑体-思源黑体-Medium" pitchFamily="34" charset="-122"/>
                <a:cs typeface="思源黑体-思源黑体-Medium" pitchFamily="34" charset="-120"/>
              </a:rPr>
              <a:t>Significant Advancement</a:t>
            </a:r>
            <a:endParaRPr lang="en-US" sz="2800" dirty="0"/>
          </a:p>
        </p:txBody>
      </p:sp>
      <p:sp>
        <p:nvSpPr>
          <p:cNvPr id="11" name="Text 3"/>
          <p:cNvSpPr/>
          <p:nvPr/>
        </p:nvSpPr>
        <p:spPr>
          <a:xfrm>
            <a:off x="886968" y="4494276"/>
            <a:ext cx="6117336" cy="283464"/>
          </a:xfrm>
          <a:prstGeom prst="rect">
            <a:avLst/>
          </a:prstGeom>
          <a:noFill/>
          <a:ln/>
        </p:spPr>
        <p:txBody>
          <a:bodyPr wrap="none" lIns="0" tIns="0" rIns="0" bIns="0" rtlCol="0" anchor="ctr"/>
          <a:lstStyle/>
          <a:p>
            <a:pPr marL="0" indent="0" algn="l">
              <a:lnSpc>
                <a:spcPts val="2220"/>
              </a:lnSpc>
              <a:buNone/>
            </a:pPr>
            <a:r>
              <a:rPr lang="en-US" sz="2400" dirty="0">
                <a:solidFill>
                  <a:srgbClr val="707070"/>
                </a:solidFill>
                <a:latin typeface="思源黑体-思源黑体-Medium" pitchFamily="34" charset="0"/>
                <a:ea typeface="思源黑体-思源黑体-Medium" pitchFamily="34" charset="-122"/>
                <a:cs typeface="思源黑体-思源黑体-Medium" pitchFamily="34" charset="-120"/>
              </a:rPr>
              <a:t>Represents a major leap in satellite operations.</a:t>
            </a:r>
            <a:endParaRPr lang="en-US" sz="2400" dirty="0"/>
          </a:p>
        </p:txBody>
      </p:sp>
      <p:sp>
        <p:nvSpPr>
          <p:cNvPr id="12" name="Text 4"/>
          <p:cNvSpPr/>
          <p:nvPr/>
        </p:nvSpPr>
        <p:spPr>
          <a:xfrm>
            <a:off x="896112" y="5166360"/>
            <a:ext cx="6117336" cy="310896"/>
          </a:xfrm>
          <a:prstGeom prst="rect">
            <a:avLst/>
          </a:prstGeom>
          <a:noFill/>
          <a:ln/>
        </p:spPr>
        <p:txBody>
          <a:bodyPr wrap="none" lIns="0" tIns="0" rIns="0" bIns="0" rtlCol="0" anchor="ctr"/>
          <a:lstStyle/>
          <a:p>
            <a:pPr marL="0" indent="0" algn="l">
              <a:lnSpc>
                <a:spcPts val="2400"/>
              </a:lnSpc>
              <a:buNone/>
            </a:pPr>
            <a:r>
              <a:rPr lang="en-US" sz="2800" dirty="0">
                <a:solidFill>
                  <a:srgbClr val="1C1C1C"/>
                </a:solidFill>
                <a:latin typeface="思源黑体-思源黑体-Medium" pitchFamily="34" charset="0"/>
                <a:ea typeface="思源黑体-思源黑体-Medium" pitchFamily="34" charset="-122"/>
                <a:cs typeface="思源黑体-思源黑体-Medium" pitchFamily="34" charset="-120"/>
              </a:rPr>
              <a:t>Mission Longevity</a:t>
            </a:r>
            <a:endParaRPr lang="en-US" sz="2800" dirty="0"/>
          </a:p>
        </p:txBody>
      </p:sp>
      <p:sp>
        <p:nvSpPr>
          <p:cNvPr id="13" name="Text 5"/>
          <p:cNvSpPr/>
          <p:nvPr/>
        </p:nvSpPr>
        <p:spPr>
          <a:xfrm>
            <a:off x="886968" y="5715000"/>
            <a:ext cx="6117336" cy="283464"/>
          </a:xfrm>
          <a:prstGeom prst="rect">
            <a:avLst/>
          </a:prstGeom>
          <a:noFill/>
          <a:ln/>
        </p:spPr>
        <p:txBody>
          <a:bodyPr wrap="none" lIns="0" tIns="0" rIns="0" bIns="0" rtlCol="0" anchor="ctr"/>
          <a:lstStyle/>
          <a:p>
            <a:pPr marL="0" indent="0" algn="l">
              <a:lnSpc>
                <a:spcPts val="2220"/>
              </a:lnSpc>
              <a:buNone/>
            </a:pPr>
            <a:r>
              <a:rPr lang="en-US" sz="2400" dirty="0">
                <a:solidFill>
                  <a:srgbClr val="1C1C1C"/>
                </a:solidFill>
                <a:latin typeface="思源黑体-思源黑体-Medium" pitchFamily="34" charset="0"/>
                <a:ea typeface="思源黑体-思源黑体-Medium" pitchFamily="34" charset="-122"/>
                <a:cs typeface="思源黑体-思源黑体-Medium" pitchFamily="34" charset="-120"/>
              </a:rPr>
              <a:t>Ensures the longevity and reliability of satellite</a:t>
            </a:r>
          </a:p>
          <a:p>
            <a:pPr marL="0" indent="0" algn="l">
              <a:lnSpc>
                <a:spcPts val="2220"/>
              </a:lnSpc>
              <a:buNone/>
            </a:pPr>
            <a:r>
              <a:rPr lang="en-US" sz="2400" dirty="0">
                <a:solidFill>
                  <a:srgbClr val="1C1C1C"/>
                </a:solidFill>
                <a:latin typeface="思源黑体-思源黑体-Medium" pitchFamily="34" charset="0"/>
                <a:ea typeface="思源黑体-思源黑体-Medium" pitchFamily="34" charset="-122"/>
                <a:cs typeface="思源黑体-思源黑体-Medium" pitchFamily="34" charset="-120"/>
              </a:rPr>
              <a:t> missions.</a:t>
            </a:r>
            <a:endParaRPr lang="en-US" sz="2400" dirty="0"/>
          </a:p>
        </p:txBody>
      </p:sp>
      <p:sp>
        <p:nvSpPr>
          <p:cNvPr id="14" name="Text 6"/>
          <p:cNvSpPr/>
          <p:nvPr/>
        </p:nvSpPr>
        <p:spPr>
          <a:xfrm>
            <a:off x="7626096" y="3986784"/>
            <a:ext cx="6117336" cy="310896"/>
          </a:xfrm>
          <a:prstGeom prst="rect">
            <a:avLst/>
          </a:prstGeom>
          <a:noFill/>
          <a:ln/>
        </p:spPr>
        <p:txBody>
          <a:bodyPr wrap="none" lIns="0" tIns="0" rIns="0" bIns="0" rtlCol="0" anchor="ctr"/>
          <a:lstStyle/>
          <a:p>
            <a:pPr marL="0" indent="0" algn="l">
              <a:lnSpc>
                <a:spcPts val="2400"/>
              </a:lnSpc>
              <a:buNone/>
            </a:pPr>
            <a:r>
              <a:rPr lang="en-US" sz="2800" dirty="0">
                <a:solidFill>
                  <a:srgbClr val="474747"/>
                </a:solidFill>
                <a:latin typeface="思源黑体-思源黑体-Medium" pitchFamily="34" charset="0"/>
                <a:ea typeface="思源黑体-思源黑体-Medium" pitchFamily="34" charset="-122"/>
                <a:cs typeface="思源黑体-思源黑体-Medium" pitchFamily="34" charset="-120"/>
              </a:rPr>
              <a:t>Machine Learning Utilization</a:t>
            </a:r>
            <a:endParaRPr lang="en-US" sz="2800" dirty="0"/>
          </a:p>
        </p:txBody>
      </p:sp>
      <p:sp>
        <p:nvSpPr>
          <p:cNvPr id="15" name="Text 7"/>
          <p:cNvSpPr/>
          <p:nvPr/>
        </p:nvSpPr>
        <p:spPr>
          <a:xfrm>
            <a:off x="7626096" y="4594860"/>
            <a:ext cx="6117336" cy="283464"/>
          </a:xfrm>
          <a:prstGeom prst="rect">
            <a:avLst/>
          </a:prstGeom>
          <a:noFill/>
          <a:ln/>
        </p:spPr>
        <p:txBody>
          <a:bodyPr wrap="none" lIns="0" tIns="0" rIns="0" bIns="0" rtlCol="0" anchor="ctr"/>
          <a:lstStyle/>
          <a:p>
            <a:pPr marL="0" indent="0" algn="l">
              <a:lnSpc>
                <a:spcPts val="2220"/>
              </a:lnSpc>
              <a:buNone/>
            </a:pPr>
            <a:r>
              <a:rPr lang="en-US" sz="2400" dirty="0">
                <a:solidFill>
                  <a:srgbClr val="474747"/>
                </a:solidFill>
                <a:latin typeface="思源黑体-思源黑体-Medium" pitchFamily="34" charset="0"/>
                <a:ea typeface="思源黑体-思源黑体-Medium" pitchFamily="34" charset="-122"/>
                <a:cs typeface="思源黑体-思源黑体-Medium" pitchFamily="34" charset="-120"/>
              </a:rPr>
              <a:t>Employs machine learning to enhance anomaly</a:t>
            </a:r>
          </a:p>
          <a:p>
            <a:pPr marL="0" indent="0" algn="l">
              <a:lnSpc>
                <a:spcPts val="2220"/>
              </a:lnSpc>
              <a:buNone/>
            </a:pPr>
            <a:r>
              <a:rPr lang="en-US" sz="2400" dirty="0">
                <a:solidFill>
                  <a:srgbClr val="474747"/>
                </a:solidFill>
                <a:latin typeface="思源黑体-思源黑体-Medium" pitchFamily="34" charset="0"/>
                <a:ea typeface="思源黑体-思源黑体-Medium" pitchFamily="34" charset="-122"/>
                <a:cs typeface="思源黑体-思源黑体-Medium" pitchFamily="34" charset="-120"/>
              </a:rPr>
              <a:t> detection.</a:t>
            </a:r>
            <a:endParaRPr lang="en-US" sz="2400" dirty="0"/>
          </a:p>
        </p:txBody>
      </p:sp>
      <p:sp>
        <p:nvSpPr>
          <p:cNvPr id="16" name="Text 8"/>
          <p:cNvSpPr/>
          <p:nvPr/>
        </p:nvSpPr>
        <p:spPr>
          <a:xfrm>
            <a:off x="7626096" y="5166360"/>
            <a:ext cx="6117336" cy="310896"/>
          </a:xfrm>
          <a:prstGeom prst="rect">
            <a:avLst/>
          </a:prstGeom>
          <a:noFill/>
          <a:ln/>
        </p:spPr>
        <p:txBody>
          <a:bodyPr wrap="none" lIns="0" tIns="0" rIns="0" bIns="0" rtlCol="0" anchor="ctr"/>
          <a:lstStyle/>
          <a:p>
            <a:pPr marL="0" indent="0" algn="l">
              <a:lnSpc>
                <a:spcPts val="2400"/>
              </a:lnSpc>
              <a:buNone/>
            </a:pPr>
            <a:r>
              <a:rPr lang="en-US" sz="2800" dirty="0">
                <a:solidFill>
                  <a:srgbClr val="707070"/>
                </a:solidFill>
                <a:latin typeface="思源黑体-思源黑体-Medium" pitchFamily="34" charset="0"/>
                <a:ea typeface="思源黑体-思源黑体-Medium" pitchFamily="34" charset="-122"/>
                <a:cs typeface="思源黑体-思源黑体-Medium" pitchFamily="34" charset="-120"/>
              </a:rPr>
              <a:t>Aerospace Innovations</a:t>
            </a:r>
            <a:endParaRPr lang="en-US" sz="2800" dirty="0"/>
          </a:p>
        </p:txBody>
      </p:sp>
      <p:sp>
        <p:nvSpPr>
          <p:cNvPr id="17" name="Text 9"/>
          <p:cNvSpPr/>
          <p:nvPr/>
        </p:nvSpPr>
        <p:spPr>
          <a:xfrm>
            <a:off x="7626096" y="5752134"/>
            <a:ext cx="6117336" cy="283464"/>
          </a:xfrm>
          <a:prstGeom prst="rect">
            <a:avLst/>
          </a:prstGeom>
          <a:noFill/>
          <a:ln/>
        </p:spPr>
        <p:txBody>
          <a:bodyPr wrap="none" lIns="0" tIns="0" rIns="0" bIns="0" rtlCol="0" anchor="ctr"/>
          <a:lstStyle/>
          <a:p>
            <a:pPr marL="0" indent="0" algn="l">
              <a:lnSpc>
                <a:spcPts val="2220"/>
              </a:lnSpc>
              <a:buNone/>
            </a:pPr>
            <a:r>
              <a:rPr lang="en-US" sz="2400" dirty="0">
                <a:solidFill>
                  <a:srgbClr val="707070"/>
                </a:solidFill>
                <a:latin typeface="思源黑体-思源黑体-Medium" pitchFamily="34" charset="0"/>
                <a:ea typeface="思源黑体-思源黑体-Medium" pitchFamily="34" charset="-122"/>
                <a:cs typeface="思源黑体-思源黑体-Medium" pitchFamily="34" charset="-120"/>
              </a:rPr>
              <a:t>Promotes innovative developments in the aerospace</a:t>
            </a:r>
          </a:p>
          <a:p>
            <a:pPr marL="0" indent="0" algn="l">
              <a:lnSpc>
                <a:spcPts val="2220"/>
              </a:lnSpc>
              <a:buNone/>
            </a:pPr>
            <a:r>
              <a:rPr lang="en-US" sz="2400" dirty="0">
                <a:solidFill>
                  <a:srgbClr val="707070"/>
                </a:solidFill>
                <a:latin typeface="思源黑体-思源黑体-Medium" pitchFamily="34" charset="0"/>
                <a:ea typeface="思源黑体-思源黑体-Medium" pitchFamily="34" charset="-122"/>
                <a:cs typeface="思源黑体-思源黑体-Medium" pitchFamily="34" charset="-120"/>
              </a:rPr>
              <a:t> sector</a:t>
            </a:r>
            <a:r>
              <a:rPr lang="en-US" sz="1530" dirty="0">
                <a:solidFill>
                  <a:srgbClr val="707070"/>
                </a:solidFill>
                <a:latin typeface="思源黑体-思源黑体-Medium" pitchFamily="34" charset="0"/>
                <a:ea typeface="思源黑体-思源黑体-Medium" pitchFamily="34" charset="-122"/>
                <a:cs typeface="思源黑体-思源黑体-Medium" pitchFamily="34" charset="-120"/>
              </a:rPr>
              <a:t>.</a:t>
            </a:r>
            <a:endParaRPr lang="en-US" sz="153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28</TotalTime>
  <Words>576</Words>
  <Application>Microsoft Office PowerPoint</Application>
  <PresentationFormat>Custom</PresentationFormat>
  <Paragraphs>76</Paragraphs>
  <Slides>8</Slides>
  <Notes>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8</vt:i4>
      </vt:variant>
    </vt:vector>
  </HeadingPairs>
  <TitlesOfParts>
    <vt:vector size="11" baseType="lpstr">
      <vt:lpstr>Arial</vt:lpstr>
      <vt:lpstr>思源黑体-思源黑体-Medium</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Varun P Das</cp:lastModifiedBy>
  <cp:revision>3</cp:revision>
  <dcterms:created xsi:type="dcterms:W3CDTF">2025-10-04T19:38:20Z</dcterms:created>
  <dcterms:modified xsi:type="dcterms:W3CDTF">2025-10-05T05:26:00Z</dcterms:modified>
</cp:coreProperties>
</file>